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sldIdLst>
    <p:sldId id="256" r:id="rId2"/>
    <p:sldId id="293" r:id="rId3"/>
    <p:sldId id="257" r:id="rId4"/>
    <p:sldId id="296" r:id="rId5"/>
    <p:sldId id="303" r:id="rId6"/>
    <p:sldId id="325" r:id="rId7"/>
    <p:sldId id="326" r:id="rId8"/>
    <p:sldId id="306" r:id="rId9"/>
    <p:sldId id="327" r:id="rId10"/>
    <p:sldId id="328" r:id="rId11"/>
    <p:sldId id="329" r:id="rId12"/>
    <p:sldId id="330" r:id="rId13"/>
    <p:sldId id="331" r:id="rId14"/>
    <p:sldId id="339" r:id="rId15"/>
    <p:sldId id="340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4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8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3A78B7-73A7-4286-8DB8-915A543740BD}" type="doc">
      <dgm:prSet loTypeId="urn:microsoft.com/office/officeart/2008/layout/Lin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A8AF41BA-B152-40A3-914B-DA7C898A390A}">
      <dgm:prSet phldrT="[Text]"/>
      <dgm:spPr/>
      <dgm:t>
        <a:bodyPr vert="vert270"/>
        <a:lstStyle/>
        <a:p>
          <a:pPr algn="ctr" rtl="1"/>
          <a:r>
            <a:rPr lang="en-US" dirty="0" smtClean="0"/>
            <a:t>Outline</a:t>
          </a:r>
          <a:endParaRPr lang="fa-IR" dirty="0"/>
        </a:p>
      </dgm:t>
    </dgm:pt>
    <dgm:pt modelId="{33DC8704-556A-4464-B7C4-6D20A7528342}" type="parTrans" cxnId="{3073AFC6-185C-4C7D-8E36-D49C0918C0ED}">
      <dgm:prSet/>
      <dgm:spPr/>
      <dgm:t>
        <a:bodyPr/>
        <a:lstStyle/>
        <a:p>
          <a:pPr rtl="1"/>
          <a:endParaRPr lang="fa-IR"/>
        </a:p>
      </dgm:t>
    </dgm:pt>
    <dgm:pt modelId="{AABE6888-4245-4BBB-8E6D-B62D48641307}" type="sibTrans" cxnId="{3073AFC6-185C-4C7D-8E36-D49C0918C0ED}">
      <dgm:prSet/>
      <dgm:spPr/>
      <dgm:t>
        <a:bodyPr/>
        <a:lstStyle/>
        <a:p>
          <a:pPr rtl="1"/>
          <a:endParaRPr lang="fa-IR"/>
        </a:p>
      </dgm:t>
    </dgm:pt>
    <dgm:pt modelId="{1CB0574A-1A0F-47B3-888E-539FB2B78C3F}">
      <dgm:prSet phldrT="[Text]"/>
      <dgm:spPr/>
      <dgm:t>
        <a:bodyPr/>
        <a:lstStyle/>
        <a:p>
          <a:pPr rtl="0"/>
          <a:r>
            <a:rPr lang="en-US" b="0" dirty="0" smtClean="0"/>
            <a:t>Introduction</a:t>
          </a:r>
          <a:endParaRPr lang="fa-IR" b="0" dirty="0"/>
        </a:p>
      </dgm:t>
    </dgm:pt>
    <dgm:pt modelId="{DDBB564E-FFD7-4BAB-AED5-C2C091E4ED48}" type="parTrans" cxnId="{5431EDD2-06B4-4D9D-9445-F6C19BF4DC21}">
      <dgm:prSet/>
      <dgm:spPr/>
      <dgm:t>
        <a:bodyPr/>
        <a:lstStyle/>
        <a:p>
          <a:pPr rtl="1"/>
          <a:endParaRPr lang="fa-IR"/>
        </a:p>
      </dgm:t>
    </dgm:pt>
    <dgm:pt modelId="{086EF8BB-A4B5-4FDF-A710-5DDAF4F20C6D}" type="sibTrans" cxnId="{5431EDD2-06B4-4D9D-9445-F6C19BF4DC21}">
      <dgm:prSet/>
      <dgm:spPr/>
      <dgm:t>
        <a:bodyPr/>
        <a:lstStyle/>
        <a:p>
          <a:pPr rtl="1"/>
          <a:endParaRPr lang="fa-IR"/>
        </a:p>
      </dgm:t>
    </dgm:pt>
    <dgm:pt modelId="{C20A3FE4-2772-4440-90D2-D1E20BAC9BC9}">
      <dgm:prSet/>
      <dgm:spPr/>
      <dgm:t>
        <a:bodyPr/>
        <a:lstStyle/>
        <a:p>
          <a:pPr rtl="0"/>
          <a:r>
            <a:rPr lang="en-US" b="0" dirty="0" smtClean="0"/>
            <a:t>Background</a:t>
          </a:r>
          <a:endParaRPr lang="en-US" b="0" dirty="0"/>
        </a:p>
      </dgm:t>
    </dgm:pt>
    <dgm:pt modelId="{AE1DCDA7-6810-4A82-8EB2-1DAF792FDD0D}" type="parTrans" cxnId="{AFC39E8A-14EE-46E5-9A75-B5F512DD12FA}">
      <dgm:prSet/>
      <dgm:spPr/>
      <dgm:t>
        <a:bodyPr/>
        <a:lstStyle/>
        <a:p>
          <a:pPr rtl="1"/>
          <a:endParaRPr lang="fa-IR"/>
        </a:p>
      </dgm:t>
    </dgm:pt>
    <dgm:pt modelId="{7C7AA79A-58F8-4989-AC6F-E493BA1D592A}" type="sibTrans" cxnId="{AFC39E8A-14EE-46E5-9A75-B5F512DD12FA}">
      <dgm:prSet/>
      <dgm:spPr/>
      <dgm:t>
        <a:bodyPr/>
        <a:lstStyle/>
        <a:p>
          <a:pPr rtl="1"/>
          <a:endParaRPr lang="fa-IR"/>
        </a:p>
      </dgm:t>
    </dgm:pt>
    <dgm:pt modelId="{82ED17F3-8852-4FC9-A911-E9B778579E45}">
      <dgm:prSet/>
      <dgm:spPr/>
      <dgm:t>
        <a:bodyPr/>
        <a:lstStyle/>
        <a:p>
          <a:pPr rtl="0"/>
          <a:r>
            <a:rPr lang="en-US" b="0" dirty="0" smtClean="0"/>
            <a:t>Stacking for classification</a:t>
          </a:r>
          <a:endParaRPr lang="en-US" b="0" dirty="0"/>
        </a:p>
      </dgm:t>
    </dgm:pt>
    <dgm:pt modelId="{C89BD1A9-25DE-4738-998C-33E996D7BAC0}" type="parTrans" cxnId="{262804D1-6684-470B-BCF4-2ED8C701A078}">
      <dgm:prSet/>
      <dgm:spPr/>
      <dgm:t>
        <a:bodyPr/>
        <a:lstStyle/>
        <a:p>
          <a:pPr rtl="1"/>
          <a:endParaRPr lang="fa-IR"/>
        </a:p>
      </dgm:t>
    </dgm:pt>
    <dgm:pt modelId="{57A88F22-215A-490D-9239-1A5626E9C2A6}" type="sibTrans" cxnId="{262804D1-6684-470B-BCF4-2ED8C701A078}">
      <dgm:prSet/>
      <dgm:spPr/>
      <dgm:t>
        <a:bodyPr/>
        <a:lstStyle/>
        <a:p>
          <a:pPr rtl="1"/>
          <a:endParaRPr lang="fa-IR"/>
        </a:p>
      </dgm:t>
    </dgm:pt>
    <dgm:pt modelId="{8D15E4CF-68D5-496B-BB06-825C6AF0CFF3}">
      <dgm:prSet/>
      <dgm:spPr/>
      <dgm:t>
        <a:bodyPr/>
        <a:lstStyle/>
        <a:p>
          <a:pPr rtl="0"/>
          <a:r>
            <a:rPr lang="en-US" b="0" dirty="0" smtClean="0"/>
            <a:t>Adapting Stacking to SMT</a:t>
          </a:r>
          <a:endParaRPr lang="en-US" b="0" dirty="0"/>
        </a:p>
      </dgm:t>
    </dgm:pt>
    <dgm:pt modelId="{FDA4B2DF-D228-4F49-88F0-7F9DD59AFFC9}" type="parTrans" cxnId="{6F160DDE-68FE-45C0-9F47-0160AA6AA2D6}">
      <dgm:prSet/>
      <dgm:spPr/>
      <dgm:t>
        <a:bodyPr/>
        <a:lstStyle/>
        <a:p>
          <a:pPr rtl="1"/>
          <a:endParaRPr lang="fa-IR"/>
        </a:p>
      </dgm:t>
    </dgm:pt>
    <dgm:pt modelId="{9B3C8DB5-6925-4943-BB96-D7223F38AA8D}" type="sibTrans" cxnId="{6F160DDE-68FE-45C0-9F47-0160AA6AA2D6}">
      <dgm:prSet/>
      <dgm:spPr/>
      <dgm:t>
        <a:bodyPr/>
        <a:lstStyle/>
        <a:p>
          <a:pPr rtl="1"/>
          <a:endParaRPr lang="fa-IR"/>
        </a:p>
      </dgm:t>
    </dgm:pt>
    <dgm:pt modelId="{26C78A91-5BA1-4323-AAA4-2E8B4E15768D}">
      <dgm:prSet/>
      <dgm:spPr/>
      <dgm:t>
        <a:bodyPr/>
        <a:lstStyle/>
        <a:p>
          <a:pPr rtl="0"/>
          <a:r>
            <a:rPr lang="en-US" dirty="0" smtClean="0"/>
            <a:t> Experiments and Results</a:t>
          </a:r>
          <a:endParaRPr lang="en-US" dirty="0"/>
        </a:p>
      </dgm:t>
    </dgm:pt>
    <dgm:pt modelId="{06BB00BD-E9D2-43DD-B93A-57BA734764DD}" type="parTrans" cxnId="{0A9DAA7A-628F-4F34-A53B-1257687B9CA1}">
      <dgm:prSet/>
      <dgm:spPr/>
      <dgm:t>
        <a:bodyPr/>
        <a:lstStyle/>
        <a:p>
          <a:pPr rtl="1"/>
          <a:endParaRPr lang="fa-IR"/>
        </a:p>
      </dgm:t>
    </dgm:pt>
    <dgm:pt modelId="{3676C5A6-97A5-4F24-BD60-B6878DAB17A5}" type="sibTrans" cxnId="{0A9DAA7A-628F-4F34-A53B-1257687B9CA1}">
      <dgm:prSet/>
      <dgm:spPr/>
      <dgm:t>
        <a:bodyPr/>
        <a:lstStyle/>
        <a:p>
          <a:pPr rtl="1"/>
          <a:endParaRPr lang="fa-IR"/>
        </a:p>
      </dgm:t>
    </dgm:pt>
    <dgm:pt modelId="{6FDFB337-8F70-43FE-8DEF-00776A6A22D6}">
      <dgm:prSet/>
      <dgm:spPr/>
      <dgm:t>
        <a:bodyPr/>
        <a:lstStyle/>
        <a:p>
          <a:pPr rtl="0"/>
          <a:r>
            <a:rPr lang="en-US" b="0" dirty="0" smtClean="0"/>
            <a:t>Related Work</a:t>
          </a:r>
          <a:endParaRPr lang="en-US" dirty="0"/>
        </a:p>
      </dgm:t>
    </dgm:pt>
    <dgm:pt modelId="{BC268694-08C8-4116-B6E2-63C42D068FD7}" type="parTrans" cxnId="{D679D7E3-055C-4AB5-B89B-38F41333BE27}">
      <dgm:prSet/>
      <dgm:spPr/>
      <dgm:t>
        <a:bodyPr/>
        <a:lstStyle/>
        <a:p>
          <a:pPr rtl="1"/>
          <a:endParaRPr lang="fa-IR"/>
        </a:p>
      </dgm:t>
    </dgm:pt>
    <dgm:pt modelId="{15753823-10E3-461C-AA59-5E20045DB477}" type="sibTrans" cxnId="{D679D7E3-055C-4AB5-B89B-38F41333BE27}">
      <dgm:prSet/>
      <dgm:spPr/>
      <dgm:t>
        <a:bodyPr/>
        <a:lstStyle/>
        <a:p>
          <a:pPr rtl="1"/>
          <a:endParaRPr lang="fa-IR"/>
        </a:p>
      </dgm:t>
    </dgm:pt>
    <dgm:pt modelId="{81726412-3E6A-4451-BCCA-E6439BF3F6DF}">
      <dgm:prSet/>
      <dgm:spPr/>
      <dgm:t>
        <a:bodyPr/>
        <a:lstStyle/>
        <a:p>
          <a:pPr rtl="0"/>
          <a:r>
            <a:rPr lang="en-US" dirty="0" smtClean="0"/>
            <a:t>Conclusion and Future Work</a:t>
          </a:r>
          <a:endParaRPr lang="en-US" dirty="0"/>
        </a:p>
      </dgm:t>
    </dgm:pt>
    <dgm:pt modelId="{21D871AA-E562-4352-9489-6705B8036FDB}" type="parTrans" cxnId="{D8F41119-672B-48BE-AF47-B7A946EBCC29}">
      <dgm:prSet/>
      <dgm:spPr/>
      <dgm:t>
        <a:bodyPr/>
        <a:lstStyle/>
        <a:p>
          <a:pPr rtl="1"/>
          <a:endParaRPr lang="fa-IR"/>
        </a:p>
      </dgm:t>
    </dgm:pt>
    <dgm:pt modelId="{C77C2BE6-9F67-4665-BDD2-05123FC7689E}" type="sibTrans" cxnId="{D8F41119-672B-48BE-AF47-B7A946EBCC29}">
      <dgm:prSet/>
      <dgm:spPr/>
      <dgm:t>
        <a:bodyPr/>
        <a:lstStyle/>
        <a:p>
          <a:pPr rtl="1"/>
          <a:endParaRPr lang="fa-IR"/>
        </a:p>
      </dgm:t>
    </dgm:pt>
    <dgm:pt modelId="{A4E79658-6FC9-4208-ABB5-BE4DC4EB5F9C}" type="pres">
      <dgm:prSet presAssocID="{6E3A78B7-73A7-4286-8DB8-915A543740B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8E82D0A2-6595-4B58-9423-69D41BB060E2}" type="pres">
      <dgm:prSet presAssocID="{A8AF41BA-B152-40A3-914B-DA7C898A390A}" presName="thickLine" presStyleLbl="alignNode1" presStyleIdx="0" presStyleCnt="1" custLinFactNeighborY="-291"/>
      <dgm:spPr/>
    </dgm:pt>
    <dgm:pt modelId="{BB824F42-C0B0-4492-8728-383C4BD1A712}" type="pres">
      <dgm:prSet presAssocID="{A8AF41BA-B152-40A3-914B-DA7C898A390A}" presName="horz1" presStyleCnt="0"/>
      <dgm:spPr/>
    </dgm:pt>
    <dgm:pt modelId="{192E40C2-1521-473A-9F50-F7A9C843294C}" type="pres">
      <dgm:prSet presAssocID="{A8AF41BA-B152-40A3-914B-DA7C898A390A}" presName="tx1" presStyleLbl="revTx" presStyleIdx="0" presStyleCnt="8"/>
      <dgm:spPr/>
      <dgm:t>
        <a:bodyPr/>
        <a:lstStyle/>
        <a:p>
          <a:pPr rtl="1"/>
          <a:endParaRPr lang="fa-IR"/>
        </a:p>
      </dgm:t>
    </dgm:pt>
    <dgm:pt modelId="{14BC808E-06ED-4CF8-9FA1-3C490F7BF8AF}" type="pres">
      <dgm:prSet presAssocID="{A8AF41BA-B152-40A3-914B-DA7C898A390A}" presName="vert1" presStyleCnt="0"/>
      <dgm:spPr/>
    </dgm:pt>
    <dgm:pt modelId="{006825E6-99B1-4502-885A-4733D65BF64B}" type="pres">
      <dgm:prSet presAssocID="{1CB0574A-1A0F-47B3-888E-539FB2B78C3F}" presName="vertSpace2a" presStyleCnt="0"/>
      <dgm:spPr/>
    </dgm:pt>
    <dgm:pt modelId="{0688F72F-C714-4A59-9C9E-A2273639F237}" type="pres">
      <dgm:prSet presAssocID="{1CB0574A-1A0F-47B3-888E-539FB2B78C3F}" presName="horz2" presStyleCnt="0"/>
      <dgm:spPr/>
    </dgm:pt>
    <dgm:pt modelId="{BE64BA1E-3409-43FB-B1C2-14DBADC66B34}" type="pres">
      <dgm:prSet presAssocID="{1CB0574A-1A0F-47B3-888E-539FB2B78C3F}" presName="horzSpace2" presStyleCnt="0"/>
      <dgm:spPr/>
    </dgm:pt>
    <dgm:pt modelId="{75CE39B3-2C15-4744-A12B-D76981BEF240}" type="pres">
      <dgm:prSet presAssocID="{1CB0574A-1A0F-47B3-888E-539FB2B78C3F}" presName="tx2" presStyleLbl="revTx" presStyleIdx="1" presStyleCnt="8"/>
      <dgm:spPr/>
      <dgm:t>
        <a:bodyPr/>
        <a:lstStyle/>
        <a:p>
          <a:pPr rtl="1"/>
          <a:endParaRPr lang="fa-IR"/>
        </a:p>
      </dgm:t>
    </dgm:pt>
    <dgm:pt modelId="{6B4BB39A-3152-4CEB-9D24-180B02B2718C}" type="pres">
      <dgm:prSet presAssocID="{1CB0574A-1A0F-47B3-888E-539FB2B78C3F}" presName="vert2" presStyleCnt="0"/>
      <dgm:spPr/>
    </dgm:pt>
    <dgm:pt modelId="{5FD09B05-89E4-402D-B3CF-48964D7E968C}" type="pres">
      <dgm:prSet presAssocID="{1CB0574A-1A0F-47B3-888E-539FB2B78C3F}" presName="thinLine2b" presStyleLbl="callout" presStyleIdx="0" presStyleCnt="7"/>
      <dgm:spPr/>
    </dgm:pt>
    <dgm:pt modelId="{334EBE58-4170-403E-B835-7E03E379FBBB}" type="pres">
      <dgm:prSet presAssocID="{1CB0574A-1A0F-47B3-888E-539FB2B78C3F}" presName="vertSpace2b" presStyleCnt="0"/>
      <dgm:spPr/>
    </dgm:pt>
    <dgm:pt modelId="{F02F6547-161D-4A48-93D0-55CD04D99618}" type="pres">
      <dgm:prSet presAssocID="{C20A3FE4-2772-4440-90D2-D1E20BAC9BC9}" presName="horz2" presStyleCnt="0"/>
      <dgm:spPr/>
    </dgm:pt>
    <dgm:pt modelId="{FBEF3447-837E-48E3-961C-A0D798938CCB}" type="pres">
      <dgm:prSet presAssocID="{C20A3FE4-2772-4440-90D2-D1E20BAC9BC9}" presName="horzSpace2" presStyleCnt="0"/>
      <dgm:spPr/>
    </dgm:pt>
    <dgm:pt modelId="{6DA0F930-F096-4445-8274-3B8D89DCD57A}" type="pres">
      <dgm:prSet presAssocID="{C20A3FE4-2772-4440-90D2-D1E20BAC9BC9}" presName="tx2" presStyleLbl="revTx" presStyleIdx="2" presStyleCnt="8"/>
      <dgm:spPr/>
      <dgm:t>
        <a:bodyPr/>
        <a:lstStyle/>
        <a:p>
          <a:pPr rtl="1"/>
          <a:endParaRPr lang="fa-IR"/>
        </a:p>
      </dgm:t>
    </dgm:pt>
    <dgm:pt modelId="{BD34EFD0-943B-478E-B24B-475D595E0C9C}" type="pres">
      <dgm:prSet presAssocID="{C20A3FE4-2772-4440-90D2-D1E20BAC9BC9}" presName="vert2" presStyleCnt="0"/>
      <dgm:spPr/>
    </dgm:pt>
    <dgm:pt modelId="{21FEBA05-9A60-4691-B5A1-A35640635681}" type="pres">
      <dgm:prSet presAssocID="{C20A3FE4-2772-4440-90D2-D1E20BAC9BC9}" presName="thinLine2b" presStyleLbl="callout" presStyleIdx="1" presStyleCnt="7"/>
      <dgm:spPr/>
    </dgm:pt>
    <dgm:pt modelId="{6C422C2A-234F-4544-AC09-1B92E5B5DF4F}" type="pres">
      <dgm:prSet presAssocID="{C20A3FE4-2772-4440-90D2-D1E20BAC9BC9}" presName="vertSpace2b" presStyleCnt="0"/>
      <dgm:spPr/>
    </dgm:pt>
    <dgm:pt modelId="{2FFB12C3-42B0-4617-B3A4-5F01D88ED6CB}" type="pres">
      <dgm:prSet presAssocID="{82ED17F3-8852-4FC9-A911-E9B778579E45}" presName="horz2" presStyleCnt="0"/>
      <dgm:spPr/>
    </dgm:pt>
    <dgm:pt modelId="{DAC89534-C986-4BA1-AC16-B2F5A01A7741}" type="pres">
      <dgm:prSet presAssocID="{82ED17F3-8852-4FC9-A911-E9B778579E45}" presName="horzSpace2" presStyleCnt="0"/>
      <dgm:spPr/>
    </dgm:pt>
    <dgm:pt modelId="{9728E345-128D-4987-B98F-AF649FCEE910}" type="pres">
      <dgm:prSet presAssocID="{82ED17F3-8852-4FC9-A911-E9B778579E45}" presName="tx2" presStyleLbl="revTx" presStyleIdx="3" presStyleCnt="8"/>
      <dgm:spPr/>
      <dgm:t>
        <a:bodyPr/>
        <a:lstStyle/>
        <a:p>
          <a:pPr rtl="1"/>
          <a:endParaRPr lang="fa-IR"/>
        </a:p>
      </dgm:t>
    </dgm:pt>
    <dgm:pt modelId="{43E1CCFF-8B01-43F4-933B-88AF19022566}" type="pres">
      <dgm:prSet presAssocID="{82ED17F3-8852-4FC9-A911-E9B778579E45}" presName="vert2" presStyleCnt="0"/>
      <dgm:spPr/>
    </dgm:pt>
    <dgm:pt modelId="{F78977D8-3D3C-471F-B45A-191FCF44FCDE}" type="pres">
      <dgm:prSet presAssocID="{82ED17F3-8852-4FC9-A911-E9B778579E45}" presName="thinLine2b" presStyleLbl="callout" presStyleIdx="2" presStyleCnt="7"/>
      <dgm:spPr/>
    </dgm:pt>
    <dgm:pt modelId="{979F3BDD-1300-429D-9258-630A5C97907D}" type="pres">
      <dgm:prSet presAssocID="{82ED17F3-8852-4FC9-A911-E9B778579E45}" presName="vertSpace2b" presStyleCnt="0"/>
      <dgm:spPr/>
    </dgm:pt>
    <dgm:pt modelId="{3F23DA0E-A85B-42F3-967D-8243980D8E98}" type="pres">
      <dgm:prSet presAssocID="{8D15E4CF-68D5-496B-BB06-825C6AF0CFF3}" presName="horz2" presStyleCnt="0"/>
      <dgm:spPr/>
    </dgm:pt>
    <dgm:pt modelId="{DAB2C38C-BDEB-451D-A5BE-FD2D1E0136FB}" type="pres">
      <dgm:prSet presAssocID="{8D15E4CF-68D5-496B-BB06-825C6AF0CFF3}" presName="horzSpace2" presStyleCnt="0"/>
      <dgm:spPr/>
    </dgm:pt>
    <dgm:pt modelId="{3F3DF8F4-893B-4CE2-93F4-8954D97078CE}" type="pres">
      <dgm:prSet presAssocID="{8D15E4CF-68D5-496B-BB06-825C6AF0CFF3}" presName="tx2" presStyleLbl="revTx" presStyleIdx="4" presStyleCnt="8"/>
      <dgm:spPr/>
      <dgm:t>
        <a:bodyPr/>
        <a:lstStyle/>
        <a:p>
          <a:pPr rtl="1"/>
          <a:endParaRPr lang="fa-IR"/>
        </a:p>
      </dgm:t>
    </dgm:pt>
    <dgm:pt modelId="{7753A608-A22C-4B53-8D1A-0DD753F5B8F8}" type="pres">
      <dgm:prSet presAssocID="{8D15E4CF-68D5-496B-BB06-825C6AF0CFF3}" presName="vert2" presStyleCnt="0"/>
      <dgm:spPr/>
    </dgm:pt>
    <dgm:pt modelId="{896E0B3C-EDFE-4795-94B1-8412683B8728}" type="pres">
      <dgm:prSet presAssocID="{8D15E4CF-68D5-496B-BB06-825C6AF0CFF3}" presName="thinLine2b" presStyleLbl="callout" presStyleIdx="3" presStyleCnt="7"/>
      <dgm:spPr/>
    </dgm:pt>
    <dgm:pt modelId="{2CCC96C4-DB93-4DC0-B48E-240AE94C866F}" type="pres">
      <dgm:prSet presAssocID="{8D15E4CF-68D5-496B-BB06-825C6AF0CFF3}" presName="vertSpace2b" presStyleCnt="0"/>
      <dgm:spPr/>
    </dgm:pt>
    <dgm:pt modelId="{48009AB8-0939-4DCD-89EB-469FB161F269}" type="pres">
      <dgm:prSet presAssocID="{26C78A91-5BA1-4323-AAA4-2E8B4E15768D}" presName="horz2" presStyleCnt="0"/>
      <dgm:spPr/>
    </dgm:pt>
    <dgm:pt modelId="{75AA401F-FB69-4E7E-9F6F-8330AF9FB608}" type="pres">
      <dgm:prSet presAssocID="{26C78A91-5BA1-4323-AAA4-2E8B4E15768D}" presName="horzSpace2" presStyleCnt="0"/>
      <dgm:spPr/>
    </dgm:pt>
    <dgm:pt modelId="{894C0ED8-A52F-4257-ADFD-1B37CA47678D}" type="pres">
      <dgm:prSet presAssocID="{26C78A91-5BA1-4323-AAA4-2E8B4E15768D}" presName="tx2" presStyleLbl="revTx" presStyleIdx="5" presStyleCnt="8"/>
      <dgm:spPr/>
      <dgm:t>
        <a:bodyPr/>
        <a:lstStyle/>
        <a:p>
          <a:pPr rtl="1"/>
          <a:endParaRPr lang="fa-IR"/>
        </a:p>
      </dgm:t>
    </dgm:pt>
    <dgm:pt modelId="{7C595A7C-C266-404A-9B45-53743015DD1B}" type="pres">
      <dgm:prSet presAssocID="{26C78A91-5BA1-4323-AAA4-2E8B4E15768D}" presName="vert2" presStyleCnt="0"/>
      <dgm:spPr/>
    </dgm:pt>
    <dgm:pt modelId="{07B300BE-8732-4F83-AE33-DBA0F78157FB}" type="pres">
      <dgm:prSet presAssocID="{26C78A91-5BA1-4323-AAA4-2E8B4E15768D}" presName="thinLine2b" presStyleLbl="callout" presStyleIdx="4" presStyleCnt="7"/>
      <dgm:spPr/>
    </dgm:pt>
    <dgm:pt modelId="{3B94E29B-74D2-497B-AEF5-E4BD4EF6E7D8}" type="pres">
      <dgm:prSet presAssocID="{26C78A91-5BA1-4323-AAA4-2E8B4E15768D}" presName="vertSpace2b" presStyleCnt="0"/>
      <dgm:spPr/>
    </dgm:pt>
    <dgm:pt modelId="{6A071B87-F0A8-415D-ABA2-6E4917E410E2}" type="pres">
      <dgm:prSet presAssocID="{6FDFB337-8F70-43FE-8DEF-00776A6A22D6}" presName="horz2" presStyleCnt="0"/>
      <dgm:spPr/>
    </dgm:pt>
    <dgm:pt modelId="{7A0B16B8-32DD-486F-BF93-3962A249321F}" type="pres">
      <dgm:prSet presAssocID="{6FDFB337-8F70-43FE-8DEF-00776A6A22D6}" presName="horzSpace2" presStyleCnt="0"/>
      <dgm:spPr/>
    </dgm:pt>
    <dgm:pt modelId="{615131FE-51C7-418D-AB7D-BB4F1A19A364}" type="pres">
      <dgm:prSet presAssocID="{6FDFB337-8F70-43FE-8DEF-00776A6A22D6}" presName="tx2" presStyleLbl="revTx" presStyleIdx="6" presStyleCnt="8"/>
      <dgm:spPr/>
      <dgm:t>
        <a:bodyPr/>
        <a:lstStyle/>
        <a:p>
          <a:pPr rtl="1"/>
          <a:endParaRPr lang="fa-IR"/>
        </a:p>
      </dgm:t>
    </dgm:pt>
    <dgm:pt modelId="{FC31BBA0-B044-4506-B142-2E70564367B3}" type="pres">
      <dgm:prSet presAssocID="{6FDFB337-8F70-43FE-8DEF-00776A6A22D6}" presName="vert2" presStyleCnt="0"/>
      <dgm:spPr/>
    </dgm:pt>
    <dgm:pt modelId="{4CE596A3-26C2-4974-A526-5B2AA62B0B8A}" type="pres">
      <dgm:prSet presAssocID="{6FDFB337-8F70-43FE-8DEF-00776A6A22D6}" presName="thinLine2b" presStyleLbl="callout" presStyleIdx="5" presStyleCnt="7"/>
      <dgm:spPr/>
    </dgm:pt>
    <dgm:pt modelId="{7AD592B4-D038-4F24-9299-A36A36FF9226}" type="pres">
      <dgm:prSet presAssocID="{6FDFB337-8F70-43FE-8DEF-00776A6A22D6}" presName="vertSpace2b" presStyleCnt="0"/>
      <dgm:spPr/>
    </dgm:pt>
    <dgm:pt modelId="{53829295-AF48-4E57-B0B7-2D95B97FE33D}" type="pres">
      <dgm:prSet presAssocID="{81726412-3E6A-4451-BCCA-E6439BF3F6DF}" presName="horz2" presStyleCnt="0"/>
      <dgm:spPr/>
    </dgm:pt>
    <dgm:pt modelId="{4192EC27-642C-4B8C-96F7-11879F60644E}" type="pres">
      <dgm:prSet presAssocID="{81726412-3E6A-4451-BCCA-E6439BF3F6DF}" presName="horzSpace2" presStyleCnt="0"/>
      <dgm:spPr/>
    </dgm:pt>
    <dgm:pt modelId="{237989B5-5D34-4FBA-85BE-48FEA36EACB9}" type="pres">
      <dgm:prSet presAssocID="{81726412-3E6A-4451-BCCA-E6439BF3F6DF}" presName="tx2" presStyleLbl="revTx" presStyleIdx="7" presStyleCnt="8"/>
      <dgm:spPr/>
      <dgm:t>
        <a:bodyPr/>
        <a:lstStyle/>
        <a:p>
          <a:pPr rtl="1"/>
          <a:endParaRPr lang="fa-IR"/>
        </a:p>
      </dgm:t>
    </dgm:pt>
    <dgm:pt modelId="{43482CE2-8465-408F-9E29-7852CF3100DA}" type="pres">
      <dgm:prSet presAssocID="{81726412-3E6A-4451-BCCA-E6439BF3F6DF}" presName="vert2" presStyleCnt="0"/>
      <dgm:spPr/>
    </dgm:pt>
    <dgm:pt modelId="{9A571D84-74DB-41AF-9C3C-4A1032CF4100}" type="pres">
      <dgm:prSet presAssocID="{81726412-3E6A-4451-BCCA-E6439BF3F6DF}" presName="thinLine2b" presStyleLbl="callout" presStyleIdx="6" presStyleCnt="7"/>
      <dgm:spPr/>
    </dgm:pt>
    <dgm:pt modelId="{F76AB231-B76E-453E-885D-845DE049EAC8}" type="pres">
      <dgm:prSet presAssocID="{81726412-3E6A-4451-BCCA-E6439BF3F6DF}" presName="vertSpace2b" presStyleCnt="0"/>
      <dgm:spPr/>
    </dgm:pt>
  </dgm:ptLst>
  <dgm:cxnLst>
    <dgm:cxn modelId="{A48B1213-7D76-4461-9917-C9E491231DE2}" type="presOf" srcId="{81726412-3E6A-4451-BCCA-E6439BF3F6DF}" destId="{237989B5-5D34-4FBA-85BE-48FEA36EACB9}" srcOrd="0" destOrd="0" presId="urn:microsoft.com/office/officeart/2008/layout/LinedList"/>
    <dgm:cxn modelId="{262804D1-6684-470B-BCF4-2ED8C701A078}" srcId="{A8AF41BA-B152-40A3-914B-DA7C898A390A}" destId="{82ED17F3-8852-4FC9-A911-E9B778579E45}" srcOrd="2" destOrd="0" parTransId="{C89BD1A9-25DE-4738-998C-33E996D7BAC0}" sibTransId="{57A88F22-215A-490D-9239-1A5626E9C2A6}"/>
    <dgm:cxn modelId="{5431EDD2-06B4-4D9D-9445-F6C19BF4DC21}" srcId="{A8AF41BA-B152-40A3-914B-DA7C898A390A}" destId="{1CB0574A-1A0F-47B3-888E-539FB2B78C3F}" srcOrd="0" destOrd="0" parTransId="{DDBB564E-FFD7-4BAB-AED5-C2C091E4ED48}" sibTransId="{086EF8BB-A4B5-4FDF-A710-5DDAF4F20C6D}"/>
    <dgm:cxn modelId="{19FD8F72-49E5-444D-90F6-83384CECFD19}" type="presOf" srcId="{82ED17F3-8852-4FC9-A911-E9B778579E45}" destId="{9728E345-128D-4987-B98F-AF649FCEE910}" srcOrd="0" destOrd="0" presId="urn:microsoft.com/office/officeart/2008/layout/LinedList"/>
    <dgm:cxn modelId="{D679D7E3-055C-4AB5-B89B-38F41333BE27}" srcId="{A8AF41BA-B152-40A3-914B-DA7C898A390A}" destId="{6FDFB337-8F70-43FE-8DEF-00776A6A22D6}" srcOrd="5" destOrd="0" parTransId="{BC268694-08C8-4116-B6E2-63C42D068FD7}" sibTransId="{15753823-10E3-461C-AA59-5E20045DB477}"/>
    <dgm:cxn modelId="{D8F41119-672B-48BE-AF47-B7A946EBCC29}" srcId="{A8AF41BA-B152-40A3-914B-DA7C898A390A}" destId="{81726412-3E6A-4451-BCCA-E6439BF3F6DF}" srcOrd="6" destOrd="0" parTransId="{21D871AA-E562-4352-9489-6705B8036FDB}" sibTransId="{C77C2BE6-9F67-4665-BDD2-05123FC7689E}"/>
    <dgm:cxn modelId="{E52FE388-4A5F-4BD4-9633-8674FD89786B}" type="presOf" srcId="{6FDFB337-8F70-43FE-8DEF-00776A6A22D6}" destId="{615131FE-51C7-418D-AB7D-BB4F1A19A364}" srcOrd="0" destOrd="0" presId="urn:microsoft.com/office/officeart/2008/layout/LinedList"/>
    <dgm:cxn modelId="{0A9DAA7A-628F-4F34-A53B-1257687B9CA1}" srcId="{A8AF41BA-B152-40A3-914B-DA7C898A390A}" destId="{26C78A91-5BA1-4323-AAA4-2E8B4E15768D}" srcOrd="4" destOrd="0" parTransId="{06BB00BD-E9D2-43DD-B93A-57BA734764DD}" sibTransId="{3676C5A6-97A5-4F24-BD60-B6878DAB17A5}"/>
    <dgm:cxn modelId="{130E1CF6-17A2-4681-B6AB-B7FF2CACCE9D}" type="presOf" srcId="{6E3A78B7-73A7-4286-8DB8-915A543740BD}" destId="{A4E79658-6FC9-4208-ABB5-BE4DC4EB5F9C}" srcOrd="0" destOrd="0" presId="urn:microsoft.com/office/officeart/2008/layout/LinedList"/>
    <dgm:cxn modelId="{6F160DDE-68FE-45C0-9F47-0160AA6AA2D6}" srcId="{A8AF41BA-B152-40A3-914B-DA7C898A390A}" destId="{8D15E4CF-68D5-496B-BB06-825C6AF0CFF3}" srcOrd="3" destOrd="0" parTransId="{FDA4B2DF-D228-4F49-88F0-7F9DD59AFFC9}" sibTransId="{9B3C8DB5-6925-4943-BB96-D7223F38AA8D}"/>
    <dgm:cxn modelId="{F510DB15-9747-4D6B-A67A-D02AB225FAED}" type="presOf" srcId="{C20A3FE4-2772-4440-90D2-D1E20BAC9BC9}" destId="{6DA0F930-F096-4445-8274-3B8D89DCD57A}" srcOrd="0" destOrd="0" presId="urn:microsoft.com/office/officeart/2008/layout/LinedList"/>
    <dgm:cxn modelId="{8DE5E55A-60E3-4B97-B52C-74B8296259A7}" type="presOf" srcId="{8D15E4CF-68D5-496B-BB06-825C6AF0CFF3}" destId="{3F3DF8F4-893B-4CE2-93F4-8954D97078CE}" srcOrd="0" destOrd="0" presId="urn:microsoft.com/office/officeart/2008/layout/LinedList"/>
    <dgm:cxn modelId="{AFC39E8A-14EE-46E5-9A75-B5F512DD12FA}" srcId="{A8AF41BA-B152-40A3-914B-DA7C898A390A}" destId="{C20A3FE4-2772-4440-90D2-D1E20BAC9BC9}" srcOrd="1" destOrd="0" parTransId="{AE1DCDA7-6810-4A82-8EB2-1DAF792FDD0D}" sibTransId="{7C7AA79A-58F8-4989-AC6F-E493BA1D592A}"/>
    <dgm:cxn modelId="{3073AFC6-185C-4C7D-8E36-D49C0918C0ED}" srcId="{6E3A78B7-73A7-4286-8DB8-915A543740BD}" destId="{A8AF41BA-B152-40A3-914B-DA7C898A390A}" srcOrd="0" destOrd="0" parTransId="{33DC8704-556A-4464-B7C4-6D20A7528342}" sibTransId="{AABE6888-4245-4BBB-8E6D-B62D48641307}"/>
    <dgm:cxn modelId="{D9DC09CA-FA61-403A-9397-306C7028556D}" type="presOf" srcId="{A8AF41BA-B152-40A3-914B-DA7C898A390A}" destId="{192E40C2-1521-473A-9F50-F7A9C843294C}" srcOrd="0" destOrd="0" presId="urn:microsoft.com/office/officeart/2008/layout/LinedList"/>
    <dgm:cxn modelId="{1F3D1E39-174C-4214-9C87-DDE61BC0C3A1}" type="presOf" srcId="{26C78A91-5BA1-4323-AAA4-2E8B4E15768D}" destId="{894C0ED8-A52F-4257-ADFD-1B37CA47678D}" srcOrd="0" destOrd="0" presId="urn:microsoft.com/office/officeart/2008/layout/LinedList"/>
    <dgm:cxn modelId="{10B91D21-AFEC-4910-9565-BB11652FFF6A}" type="presOf" srcId="{1CB0574A-1A0F-47B3-888E-539FB2B78C3F}" destId="{75CE39B3-2C15-4744-A12B-D76981BEF240}" srcOrd="0" destOrd="0" presId="urn:microsoft.com/office/officeart/2008/layout/LinedList"/>
    <dgm:cxn modelId="{EA66869E-9DD7-4D8A-866F-00E3B2A06BF1}" type="presParOf" srcId="{A4E79658-6FC9-4208-ABB5-BE4DC4EB5F9C}" destId="{8E82D0A2-6595-4B58-9423-69D41BB060E2}" srcOrd="0" destOrd="0" presId="urn:microsoft.com/office/officeart/2008/layout/LinedList"/>
    <dgm:cxn modelId="{030D859F-607F-4374-B92A-61F9115634BF}" type="presParOf" srcId="{A4E79658-6FC9-4208-ABB5-BE4DC4EB5F9C}" destId="{BB824F42-C0B0-4492-8728-383C4BD1A712}" srcOrd="1" destOrd="0" presId="urn:microsoft.com/office/officeart/2008/layout/LinedList"/>
    <dgm:cxn modelId="{379F240E-6F43-4F4F-A5DA-F19C591AAA9D}" type="presParOf" srcId="{BB824F42-C0B0-4492-8728-383C4BD1A712}" destId="{192E40C2-1521-473A-9F50-F7A9C843294C}" srcOrd="0" destOrd="0" presId="urn:microsoft.com/office/officeart/2008/layout/LinedList"/>
    <dgm:cxn modelId="{82CDF3D5-CB34-4E45-B035-C07F7C7C23D5}" type="presParOf" srcId="{BB824F42-C0B0-4492-8728-383C4BD1A712}" destId="{14BC808E-06ED-4CF8-9FA1-3C490F7BF8AF}" srcOrd="1" destOrd="0" presId="urn:microsoft.com/office/officeart/2008/layout/LinedList"/>
    <dgm:cxn modelId="{6F6A0AD2-7214-4A60-B004-C4AD7F67F9D2}" type="presParOf" srcId="{14BC808E-06ED-4CF8-9FA1-3C490F7BF8AF}" destId="{006825E6-99B1-4502-885A-4733D65BF64B}" srcOrd="0" destOrd="0" presId="urn:microsoft.com/office/officeart/2008/layout/LinedList"/>
    <dgm:cxn modelId="{5089C133-1FAE-4570-8996-11200E64A2B2}" type="presParOf" srcId="{14BC808E-06ED-4CF8-9FA1-3C490F7BF8AF}" destId="{0688F72F-C714-4A59-9C9E-A2273639F237}" srcOrd="1" destOrd="0" presId="urn:microsoft.com/office/officeart/2008/layout/LinedList"/>
    <dgm:cxn modelId="{394A4604-7D2F-434D-9E89-C428545AD0B0}" type="presParOf" srcId="{0688F72F-C714-4A59-9C9E-A2273639F237}" destId="{BE64BA1E-3409-43FB-B1C2-14DBADC66B34}" srcOrd="0" destOrd="0" presId="urn:microsoft.com/office/officeart/2008/layout/LinedList"/>
    <dgm:cxn modelId="{6DAF8F32-A2C1-4C1A-AFBC-13F478179CE3}" type="presParOf" srcId="{0688F72F-C714-4A59-9C9E-A2273639F237}" destId="{75CE39B3-2C15-4744-A12B-D76981BEF240}" srcOrd="1" destOrd="0" presId="urn:microsoft.com/office/officeart/2008/layout/LinedList"/>
    <dgm:cxn modelId="{BA2999A9-5398-4FBE-B6BB-F3DE89E54792}" type="presParOf" srcId="{0688F72F-C714-4A59-9C9E-A2273639F237}" destId="{6B4BB39A-3152-4CEB-9D24-180B02B2718C}" srcOrd="2" destOrd="0" presId="urn:microsoft.com/office/officeart/2008/layout/LinedList"/>
    <dgm:cxn modelId="{E27ED5EB-8EB4-4DC1-B601-5A43B5237E89}" type="presParOf" srcId="{14BC808E-06ED-4CF8-9FA1-3C490F7BF8AF}" destId="{5FD09B05-89E4-402D-B3CF-48964D7E968C}" srcOrd="2" destOrd="0" presId="urn:microsoft.com/office/officeart/2008/layout/LinedList"/>
    <dgm:cxn modelId="{0295AF08-80A7-48B6-8242-7A2B1F4F0A09}" type="presParOf" srcId="{14BC808E-06ED-4CF8-9FA1-3C490F7BF8AF}" destId="{334EBE58-4170-403E-B835-7E03E379FBBB}" srcOrd="3" destOrd="0" presId="urn:microsoft.com/office/officeart/2008/layout/LinedList"/>
    <dgm:cxn modelId="{2750BD63-3FFE-49F9-935E-6E2BDE31F125}" type="presParOf" srcId="{14BC808E-06ED-4CF8-9FA1-3C490F7BF8AF}" destId="{F02F6547-161D-4A48-93D0-55CD04D99618}" srcOrd="4" destOrd="0" presId="urn:microsoft.com/office/officeart/2008/layout/LinedList"/>
    <dgm:cxn modelId="{D4AA4090-75A3-4AA4-8837-57442B03D5E4}" type="presParOf" srcId="{F02F6547-161D-4A48-93D0-55CD04D99618}" destId="{FBEF3447-837E-48E3-961C-A0D798938CCB}" srcOrd="0" destOrd="0" presId="urn:microsoft.com/office/officeart/2008/layout/LinedList"/>
    <dgm:cxn modelId="{02FE22ED-41E6-4423-B5F0-587796D8F364}" type="presParOf" srcId="{F02F6547-161D-4A48-93D0-55CD04D99618}" destId="{6DA0F930-F096-4445-8274-3B8D89DCD57A}" srcOrd="1" destOrd="0" presId="urn:microsoft.com/office/officeart/2008/layout/LinedList"/>
    <dgm:cxn modelId="{56269DEE-E1D3-47CA-B6B3-7FB7E06F7179}" type="presParOf" srcId="{F02F6547-161D-4A48-93D0-55CD04D99618}" destId="{BD34EFD0-943B-478E-B24B-475D595E0C9C}" srcOrd="2" destOrd="0" presId="urn:microsoft.com/office/officeart/2008/layout/LinedList"/>
    <dgm:cxn modelId="{60259009-E18D-44A5-931E-F46DEF3F4DE6}" type="presParOf" srcId="{14BC808E-06ED-4CF8-9FA1-3C490F7BF8AF}" destId="{21FEBA05-9A60-4691-B5A1-A35640635681}" srcOrd="5" destOrd="0" presId="urn:microsoft.com/office/officeart/2008/layout/LinedList"/>
    <dgm:cxn modelId="{8732651C-2C5A-489F-9D24-C107AC78484F}" type="presParOf" srcId="{14BC808E-06ED-4CF8-9FA1-3C490F7BF8AF}" destId="{6C422C2A-234F-4544-AC09-1B92E5B5DF4F}" srcOrd="6" destOrd="0" presId="urn:microsoft.com/office/officeart/2008/layout/LinedList"/>
    <dgm:cxn modelId="{DFA49EE3-B296-417F-9037-B06A79B889C8}" type="presParOf" srcId="{14BC808E-06ED-4CF8-9FA1-3C490F7BF8AF}" destId="{2FFB12C3-42B0-4617-B3A4-5F01D88ED6CB}" srcOrd="7" destOrd="0" presId="urn:microsoft.com/office/officeart/2008/layout/LinedList"/>
    <dgm:cxn modelId="{AD34F1D7-43F1-4720-863D-8482A4E4EE33}" type="presParOf" srcId="{2FFB12C3-42B0-4617-B3A4-5F01D88ED6CB}" destId="{DAC89534-C986-4BA1-AC16-B2F5A01A7741}" srcOrd="0" destOrd="0" presId="urn:microsoft.com/office/officeart/2008/layout/LinedList"/>
    <dgm:cxn modelId="{AEC2E1A3-5BA8-44E5-A025-47306F8852C3}" type="presParOf" srcId="{2FFB12C3-42B0-4617-B3A4-5F01D88ED6CB}" destId="{9728E345-128D-4987-B98F-AF649FCEE910}" srcOrd="1" destOrd="0" presId="urn:microsoft.com/office/officeart/2008/layout/LinedList"/>
    <dgm:cxn modelId="{85AB8488-3E20-4770-9C4B-9012156E5280}" type="presParOf" srcId="{2FFB12C3-42B0-4617-B3A4-5F01D88ED6CB}" destId="{43E1CCFF-8B01-43F4-933B-88AF19022566}" srcOrd="2" destOrd="0" presId="urn:microsoft.com/office/officeart/2008/layout/LinedList"/>
    <dgm:cxn modelId="{9408F4B2-526F-45BF-A797-804A66454176}" type="presParOf" srcId="{14BC808E-06ED-4CF8-9FA1-3C490F7BF8AF}" destId="{F78977D8-3D3C-471F-B45A-191FCF44FCDE}" srcOrd="8" destOrd="0" presId="urn:microsoft.com/office/officeart/2008/layout/LinedList"/>
    <dgm:cxn modelId="{B8DB6AFF-3B22-4C1A-971B-32F5A4EEEFFC}" type="presParOf" srcId="{14BC808E-06ED-4CF8-9FA1-3C490F7BF8AF}" destId="{979F3BDD-1300-429D-9258-630A5C97907D}" srcOrd="9" destOrd="0" presId="urn:microsoft.com/office/officeart/2008/layout/LinedList"/>
    <dgm:cxn modelId="{7E5D8072-62EC-45F0-8447-1FBF11B77538}" type="presParOf" srcId="{14BC808E-06ED-4CF8-9FA1-3C490F7BF8AF}" destId="{3F23DA0E-A85B-42F3-967D-8243980D8E98}" srcOrd="10" destOrd="0" presId="urn:microsoft.com/office/officeart/2008/layout/LinedList"/>
    <dgm:cxn modelId="{F825912C-7B3B-4152-8013-83E773270E67}" type="presParOf" srcId="{3F23DA0E-A85B-42F3-967D-8243980D8E98}" destId="{DAB2C38C-BDEB-451D-A5BE-FD2D1E0136FB}" srcOrd="0" destOrd="0" presId="urn:microsoft.com/office/officeart/2008/layout/LinedList"/>
    <dgm:cxn modelId="{D9D06058-D089-43BC-AFEA-2723DCB02700}" type="presParOf" srcId="{3F23DA0E-A85B-42F3-967D-8243980D8E98}" destId="{3F3DF8F4-893B-4CE2-93F4-8954D97078CE}" srcOrd="1" destOrd="0" presId="urn:microsoft.com/office/officeart/2008/layout/LinedList"/>
    <dgm:cxn modelId="{3BF3EC86-79D7-4D7A-90DC-FF751235AE74}" type="presParOf" srcId="{3F23DA0E-A85B-42F3-967D-8243980D8E98}" destId="{7753A608-A22C-4B53-8D1A-0DD753F5B8F8}" srcOrd="2" destOrd="0" presId="urn:microsoft.com/office/officeart/2008/layout/LinedList"/>
    <dgm:cxn modelId="{1DFAC5CF-9B16-4865-B33A-86670D066FC5}" type="presParOf" srcId="{14BC808E-06ED-4CF8-9FA1-3C490F7BF8AF}" destId="{896E0B3C-EDFE-4795-94B1-8412683B8728}" srcOrd="11" destOrd="0" presId="urn:microsoft.com/office/officeart/2008/layout/LinedList"/>
    <dgm:cxn modelId="{293A204D-2267-447A-8C7B-BE2D4F913B85}" type="presParOf" srcId="{14BC808E-06ED-4CF8-9FA1-3C490F7BF8AF}" destId="{2CCC96C4-DB93-4DC0-B48E-240AE94C866F}" srcOrd="12" destOrd="0" presId="urn:microsoft.com/office/officeart/2008/layout/LinedList"/>
    <dgm:cxn modelId="{3FDFE655-1C87-4E42-8E29-EF7163392B50}" type="presParOf" srcId="{14BC808E-06ED-4CF8-9FA1-3C490F7BF8AF}" destId="{48009AB8-0939-4DCD-89EB-469FB161F269}" srcOrd="13" destOrd="0" presId="urn:microsoft.com/office/officeart/2008/layout/LinedList"/>
    <dgm:cxn modelId="{B328C4C9-9169-4092-AA2E-64C224B45EB5}" type="presParOf" srcId="{48009AB8-0939-4DCD-89EB-469FB161F269}" destId="{75AA401F-FB69-4E7E-9F6F-8330AF9FB608}" srcOrd="0" destOrd="0" presId="urn:microsoft.com/office/officeart/2008/layout/LinedList"/>
    <dgm:cxn modelId="{743130C1-13FC-4265-BEEE-4226ABC80226}" type="presParOf" srcId="{48009AB8-0939-4DCD-89EB-469FB161F269}" destId="{894C0ED8-A52F-4257-ADFD-1B37CA47678D}" srcOrd="1" destOrd="0" presId="urn:microsoft.com/office/officeart/2008/layout/LinedList"/>
    <dgm:cxn modelId="{AD6AC207-685B-42AA-8256-772B4822C981}" type="presParOf" srcId="{48009AB8-0939-4DCD-89EB-469FB161F269}" destId="{7C595A7C-C266-404A-9B45-53743015DD1B}" srcOrd="2" destOrd="0" presId="urn:microsoft.com/office/officeart/2008/layout/LinedList"/>
    <dgm:cxn modelId="{A4F7399D-026F-4F9B-8470-8FCFC0C25FE5}" type="presParOf" srcId="{14BC808E-06ED-4CF8-9FA1-3C490F7BF8AF}" destId="{07B300BE-8732-4F83-AE33-DBA0F78157FB}" srcOrd="14" destOrd="0" presId="urn:microsoft.com/office/officeart/2008/layout/LinedList"/>
    <dgm:cxn modelId="{E08176E9-78A7-41FA-AEF1-350E510B7D91}" type="presParOf" srcId="{14BC808E-06ED-4CF8-9FA1-3C490F7BF8AF}" destId="{3B94E29B-74D2-497B-AEF5-E4BD4EF6E7D8}" srcOrd="15" destOrd="0" presId="urn:microsoft.com/office/officeart/2008/layout/LinedList"/>
    <dgm:cxn modelId="{8A4C89E7-E0D8-47D4-B803-D751AC246C6A}" type="presParOf" srcId="{14BC808E-06ED-4CF8-9FA1-3C490F7BF8AF}" destId="{6A071B87-F0A8-415D-ABA2-6E4917E410E2}" srcOrd="16" destOrd="0" presId="urn:microsoft.com/office/officeart/2008/layout/LinedList"/>
    <dgm:cxn modelId="{EED4CC8C-CBE0-48BA-99C5-B58BB3629F26}" type="presParOf" srcId="{6A071B87-F0A8-415D-ABA2-6E4917E410E2}" destId="{7A0B16B8-32DD-486F-BF93-3962A249321F}" srcOrd="0" destOrd="0" presId="urn:microsoft.com/office/officeart/2008/layout/LinedList"/>
    <dgm:cxn modelId="{0656B671-96FA-4801-9A2F-04AB4E0537E9}" type="presParOf" srcId="{6A071B87-F0A8-415D-ABA2-6E4917E410E2}" destId="{615131FE-51C7-418D-AB7D-BB4F1A19A364}" srcOrd="1" destOrd="0" presId="urn:microsoft.com/office/officeart/2008/layout/LinedList"/>
    <dgm:cxn modelId="{BEF3AAAF-F3B2-4FBA-8CDD-80D36C537670}" type="presParOf" srcId="{6A071B87-F0A8-415D-ABA2-6E4917E410E2}" destId="{FC31BBA0-B044-4506-B142-2E70564367B3}" srcOrd="2" destOrd="0" presId="urn:microsoft.com/office/officeart/2008/layout/LinedList"/>
    <dgm:cxn modelId="{913FBE1B-3074-49EB-9E86-29975C8465F6}" type="presParOf" srcId="{14BC808E-06ED-4CF8-9FA1-3C490F7BF8AF}" destId="{4CE596A3-26C2-4974-A526-5B2AA62B0B8A}" srcOrd="17" destOrd="0" presId="urn:microsoft.com/office/officeart/2008/layout/LinedList"/>
    <dgm:cxn modelId="{47CB9582-1146-4BC3-890A-752C32FF4F39}" type="presParOf" srcId="{14BC808E-06ED-4CF8-9FA1-3C490F7BF8AF}" destId="{7AD592B4-D038-4F24-9299-A36A36FF9226}" srcOrd="18" destOrd="0" presId="urn:microsoft.com/office/officeart/2008/layout/LinedList"/>
    <dgm:cxn modelId="{E6EE1927-061C-479D-9731-CBD79EE5B571}" type="presParOf" srcId="{14BC808E-06ED-4CF8-9FA1-3C490F7BF8AF}" destId="{53829295-AF48-4E57-B0B7-2D95B97FE33D}" srcOrd="19" destOrd="0" presId="urn:microsoft.com/office/officeart/2008/layout/LinedList"/>
    <dgm:cxn modelId="{5E5FE072-6ADD-40A7-A77F-C3C195102F30}" type="presParOf" srcId="{53829295-AF48-4E57-B0B7-2D95B97FE33D}" destId="{4192EC27-642C-4B8C-96F7-11879F60644E}" srcOrd="0" destOrd="0" presId="urn:microsoft.com/office/officeart/2008/layout/LinedList"/>
    <dgm:cxn modelId="{197103C7-64E2-47DD-A5D1-ED4541434FF5}" type="presParOf" srcId="{53829295-AF48-4E57-B0B7-2D95B97FE33D}" destId="{237989B5-5D34-4FBA-85BE-48FEA36EACB9}" srcOrd="1" destOrd="0" presId="urn:microsoft.com/office/officeart/2008/layout/LinedList"/>
    <dgm:cxn modelId="{7380CCED-F560-4367-9CF9-FA4E42A1071D}" type="presParOf" srcId="{53829295-AF48-4E57-B0B7-2D95B97FE33D}" destId="{43482CE2-8465-408F-9E29-7852CF3100DA}" srcOrd="2" destOrd="0" presId="urn:microsoft.com/office/officeart/2008/layout/LinedList"/>
    <dgm:cxn modelId="{328F3704-11C3-4799-A2A3-DE1BAEA4A75F}" type="presParOf" srcId="{14BC808E-06ED-4CF8-9FA1-3C490F7BF8AF}" destId="{9A571D84-74DB-41AF-9C3C-4A1032CF4100}" srcOrd="20" destOrd="0" presId="urn:microsoft.com/office/officeart/2008/layout/LinedList"/>
    <dgm:cxn modelId="{549A08B4-7DD1-48FE-A531-F757931878B2}" type="presParOf" srcId="{14BC808E-06ED-4CF8-9FA1-3C490F7BF8AF}" destId="{F76AB231-B76E-453E-885D-845DE049EAC8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2D0A2-6595-4B58-9423-69D41BB060E2}">
      <dsp:nvSpPr>
        <dsp:cNvPr id="0" name=""/>
        <dsp:cNvSpPr/>
      </dsp:nvSpPr>
      <dsp:spPr>
        <a:xfrm>
          <a:off x="0" y="0"/>
          <a:ext cx="78418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E40C2-1521-473A-9F50-F7A9C843294C}">
      <dsp:nvSpPr>
        <dsp:cNvPr id="0" name=""/>
        <dsp:cNvSpPr/>
      </dsp:nvSpPr>
      <dsp:spPr>
        <a:xfrm>
          <a:off x="0" y="0"/>
          <a:ext cx="1568362" cy="4441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247650" tIns="247650" rIns="247650" bIns="247650" numCol="1" spcCol="1270" anchor="t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Outline</a:t>
          </a:r>
          <a:endParaRPr lang="fa-IR" sz="6500" kern="1200" dirty="0"/>
        </a:p>
      </dsp:txBody>
      <dsp:txXfrm>
        <a:off x="0" y="0"/>
        <a:ext cx="1568362" cy="4441874"/>
      </dsp:txXfrm>
    </dsp:sp>
    <dsp:sp modelId="{75CE39B3-2C15-4744-A12B-D76981BEF240}">
      <dsp:nvSpPr>
        <dsp:cNvPr id="0" name=""/>
        <dsp:cNvSpPr/>
      </dsp:nvSpPr>
      <dsp:spPr>
        <a:xfrm>
          <a:off x="1685989" y="29984"/>
          <a:ext cx="6155823" cy="599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Introduction</a:t>
          </a:r>
          <a:endParaRPr lang="fa-IR" sz="2700" b="0" kern="1200" dirty="0"/>
        </a:p>
      </dsp:txBody>
      <dsp:txXfrm>
        <a:off x="1685989" y="29984"/>
        <a:ext cx="6155823" cy="599696"/>
      </dsp:txXfrm>
    </dsp:sp>
    <dsp:sp modelId="{5FD09B05-89E4-402D-B3CF-48964D7E968C}">
      <dsp:nvSpPr>
        <dsp:cNvPr id="0" name=""/>
        <dsp:cNvSpPr/>
      </dsp:nvSpPr>
      <dsp:spPr>
        <a:xfrm>
          <a:off x="1568362" y="629681"/>
          <a:ext cx="6273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0F930-F096-4445-8274-3B8D89DCD57A}">
      <dsp:nvSpPr>
        <dsp:cNvPr id="0" name=""/>
        <dsp:cNvSpPr/>
      </dsp:nvSpPr>
      <dsp:spPr>
        <a:xfrm>
          <a:off x="1685989" y="659666"/>
          <a:ext cx="6155823" cy="599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Background</a:t>
          </a:r>
          <a:endParaRPr lang="en-US" sz="2700" b="0" kern="1200" dirty="0"/>
        </a:p>
      </dsp:txBody>
      <dsp:txXfrm>
        <a:off x="1685989" y="659666"/>
        <a:ext cx="6155823" cy="599696"/>
      </dsp:txXfrm>
    </dsp:sp>
    <dsp:sp modelId="{21FEBA05-9A60-4691-B5A1-A35640635681}">
      <dsp:nvSpPr>
        <dsp:cNvPr id="0" name=""/>
        <dsp:cNvSpPr/>
      </dsp:nvSpPr>
      <dsp:spPr>
        <a:xfrm>
          <a:off x="1568362" y="1259362"/>
          <a:ext cx="6273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8E345-128D-4987-B98F-AF649FCEE910}">
      <dsp:nvSpPr>
        <dsp:cNvPr id="0" name=""/>
        <dsp:cNvSpPr/>
      </dsp:nvSpPr>
      <dsp:spPr>
        <a:xfrm>
          <a:off x="1685989" y="1289347"/>
          <a:ext cx="6155823" cy="599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Stacking for classification</a:t>
          </a:r>
          <a:endParaRPr lang="en-US" sz="2700" b="0" kern="1200" dirty="0"/>
        </a:p>
      </dsp:txBody>
      <dsp:txXfrm>
        <a:off x="1685989" y="1289347"/>
        <a:ext cx="6155823" cy="599696"/>
      </dsp:txXfrm>
    </dsp:sp>
    <dsp:sp modelId="{F78977D8-3D3C-471F-B45A-191FCF44FCDE}">
      <dsp:nvSpPr>
        <dsp:cNvPr id="0" name=""/>
        <dsp:cNvSpPr/>
      </dsp:nvSpPr>
      <dsp:spPr>
        <a:xfrm>
          <a:off x="1568362" y="1889043"/>
          <a:ext cx="6273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DF8F4-893B-4CE2-93F4-8954D97078CE}">
      <dsp:nvSpPr>
        <dsp:cNvPr id="0" name=""/>
        <dsp:cNvSpPr/>
      </dsp:nvSpPr>
      <dsp:spPr>
        <a:xfrm>
          <a:off x="1685989" y="1919028"/>
          <a:ext cx="6155823" cy="599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Adapting Stacking to SMT</a:t>
          </a:r>
          <a:endParaRPr lang="en-US" sz="2700" b="0" kern="1200" dirty="0"/>
        </a:p>
      </dsp:txBody>
      <dsp:txXfrm>
        <a:off x="1685989" y="1919028"/>
        <a:ext cx="6155823" cy="599696"/>
      </dsp:txXfrm>
    </dsp:sp>
    <dsp:sp modelId="{896E0B3C-EDFE-4795-94B1-8412683B8728}">
      <dsp:nvSpPr>
        <dsp:cNvPr id="0" name=""/>
        <dsp:cNvSpPr/>
      </dsp:nvSpPr>
      <dsp:spPr>
        <a:xfrm>
          <a:off x="1568362" y="2518724"/>
          <a:ext cx="6273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C0ED8-A52F-4257-ADFD-1B37CA47678D}">
      <dsp:nvSpPr>
        <dsp:cNvPr id="0" name=""/>
        <dsp:cNvSpPr/>
      </dsp:nvSpPr>
      <dsp:spPr>
        <a:xfrm>
          <a:off x="1685989" y="2548709"/>
          <a:ext cx="6155823" cy="599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 Experiments and Results</a:t>
          </a:r>
          <a:endParaRPr lang="en-US" sz="2700" kern="1200" dirty="0"/>
        </a:p>
      </dsp:txBody>
      <dsp:txXfrm>
        <a:off x="1685989" y="2548709"/>
        <a:ext cx="6155823" cy="599696"/>
      </dsp:txXfrm>
    </dsp:sp>
    <dsp:sp modelId="{07B300BE-8732-4F83-AE33-DBA0F78157FB}">
      <dsp:nvSpPr>
        <dsp:cNvPr id="0" name=""/>
        <dsp:cNvSpPr/>
      </dsp:nvSpPr>
      <dsp:spPr>
        <a:xfrm>
          <a:off x="1568362" y="3148405"/>
          <a:ext cx="6273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131FE-51C7-418D-AB7D-BB4F1A19A364}">
      <dsp:nvSpPr>
        <dsp:cNvPr id="0" name=""/>
        <dsp:cNvSpPr/>
      </dsp:nvSpPr>
      <dsp:spPr>
        <a:xfrm>
          <a:off x="1685989" y="3178390"/>
          <a:ext cx="6155823" cy="599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Related Work</a:t>
          </a:r>
          <a:endParaRPr lang="en-US" sz="2700" kern="1200" dirty="0"/>
        </a:p>
      </dsp:txBody>
      <dsp:txXfrm>
        <a:off x="1685989" y="3178390"/>
        <a:ext cx="6155823" cy="599696"/>
      </dsp:txXfrm>
    </dsp:sp>
    <dsp:sp modelId="{4CE596A3-26C2-4974-A526-5B2AA62B0B8A}">
      <dsp:nvSpPr>
        <dsp:cNvPr id="0" name=""/>
        <dsp:cNvSpPr/>
      </dsp:nvSpPr>
      <dsp:spPr>
        <a:xfrm>
          <a:off x="1568362" y="3778087"/>
          <a:ext cx="6273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989B5-5D34-4FBA-85BE-48FEA36EACB9}">
      <dsp:nvSpPr>
        <dsp:cNvPr id="0" name=""/>
        <dsp:cNvSpPr/>
      </dsp:nvSpPr>
      <dsp:spPr>
        <a:xfrm>
          <a:off x="1685989" y="3808071"/>
          <a:ext cx="6155823" cy="599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Conclusion and Future Work</a:t>
          </a:r>
          <a:endParaRPr lang="en-US" sz="2700" kern="1200" dirty="0"/>
        </a:p>
      </dsp:txBody>
      <dsp:txXfrm>
        <a:off x="1685989" y="3808071"/>
        <a:ext cx="6155823" cy="599696"/>
      </dsp:txXfrm>
    </dsp:sp>
    <dsp:sp modelId="{9A571D84-74DB-41AF-9C3C-4A1032CF4100}">
      <dsp:nvSpPr>
        <dsp:cNvPr id="0" name=""/>
        <dsp:cNvSpPr/>
      </dsp:nvSpPr>
      <dsp:spPr>
        <a:xfrm>
          <a:off x="1568362" y="4407768"/>
          <a:ext cx="6273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1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10/17/2013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10/17/2013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799"/>
            <a:ext cx="7999315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10/17/2013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8868" y="3765449"/>
            <a:ext cx="726460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10/17/2013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10/17/2013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10/17/2013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10/17/2013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10/17/2013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10/17/2013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0183" y="1447799"/>
            <a:ext cx="1413933" cy="4413251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10/17/2013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10/17/2013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10/17/2013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10/17/2013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10/17/2013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10/17/2013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10/17/2013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10/17/2013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10/17/2013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1">
              <a:rPr lang="en-US" smtClean="0"/>
              <a:pPr/>
              <a:t>10/17/2013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3454" y="2019920"/>
            <a:ext cx="10785535" cy="6133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000" dirty="0" smtClean="0"/>
              <a:t>Meta-level</a:t>
            </a:r>
            <a:r>
              <a:rPr lang="en-US" sz="4000" dirty="0" smtClean="0"/>
              <a:t> </a:t>
            </a:r>
            <a:r>
              <a:rPr lang="en-US" sz="3000" dirty="0" smtClean="0"/>
              <a:t>Statistical Machine Translation System</a:t>
            </a:r>
            <a:endParaRPr lang="fa-IR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288555" y="3943350"/>
            <a:ext cx="514134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Human Language Technology Lab</a:t>
            </a:r>
          </a:p>
          <a:p>
            <a:pPr algn="ctr"/>
            <a:r>
              <a:rPr lang="en-US" dirty="0" err="1" smtClean="0"/>
              <a:t>Amirkabir</a:t>
            </a:r>
            <a:r>
              <a:rPr lang="en-US" dirty="0" smtClean="0"/>
              <a:t> </a:t>
            </a:r>
            <a:r>
              <a:rPr lang="en-US" dirty="0"/>
              <a:t>University of </a:t>
            </a:r>
            <a:r>
              <a:rPr lang="en-US" dirty="0" smtClean="0"/>
              <a:t>Technology</a:t>
            </a:r>
          </a:p>
          <a:p>
            <a:pPr algn="ctr"/>
            <a:r>
              <a:rPr lang="en-US" dirty="0" smtClean="0"/>
              <a:t>IJCNLP 2013, Nagoya, Japan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27" y="158701"/>
            <a:ext cx="533400" cy="542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83889" y="701626"/>
            <a:ext cx="768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" dirty="0" err="1" smtClean="0"/>
              <a:t>Amirkabir</a:t>
            </a:r>
            <a:r>
              <a:rPr lang="en-US" sz="800" dirty="0" smtClean="0"/>
              <a:t> University of Technology</a:t>
            </a:r>
          </a:p>
        </p:txBody>
      </p:sp>
      <p:pic>
        <p:nvPicPr>
          <p:cNvPr id="9" name="Picture 2" descr="C:\Users\SAMSUNG\Desktop\free_transla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7288" y="3489907"/>
            <a:ext cx="3113202" cy="311320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88405" y="2981877"/>
            <a:ext cx="722186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FFFF00"/>
                </a:solidFill>
              </a:rPr>
              <a:t>Sajad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Ebrahimi</a:t>
            </a:r>
            <a:r>
              <a:rPr lang="en-US" sz="2200" dirty="0" smtClean="0">
                <a:solidFill>
                  <a:srgbClr val="FFFF00"/>
                </a:solidFill>
              </a:rPr>
              <a:t>, </a:t>
            </a:r>
            <a:r>
              <a:rPr lang="en-US" sz="2200" b="1" dirty="0" err="1" smtClean="0">
                <a:solidFill>
                  <a:srgbClr val="FFFF00"/>
                </a:solidFill>
              </a:rPr>
              <a:t>Kourosh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Meshgi</a:t>
            </a:r>
            <a:r>
              <a:rPr lang="en-US" sz="2200" dirty="0" smtClean="0">
                <a:solidFill>
                  <a:srgbClr val="FFFF00"/>
                </a:solidFill>
              </a:rPr>
              <a:t>, </a:t>
            </a:r>
            <a:r>
              <a:rPr lang="en-US" sz="2200" dirty="0" err="1" smtClean="0">
                <a:solidFill>
                  <a:srgbClr val="FFFF00"/>
                </a:solidFill>
              </a:rPr>
              <a:t>Shahram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Khadivi</a:t>
            </a:r>
            <a:endParaRPr lang="en-US" sz="2200" dirty="0" smtClean="0">
              <a:solidFill>
                <a:srgbClr val="FFFF00"/>
              </a:solidFill>
            </a:endParaRPr>
          </a:p>
          <a:p>
            <a:pPr algn="ctr"/>
            <a:r>
              <a:rPr lang="en-US" sz="2200" dirty="0" smtClean="0">
                <a:solidFill>
                  <a:srgbClr val="FFFF00"/>
                </a:solidFill>
              </a:rPr>
              <a:t>and Mohammad </a:t>
            </a:r>
            <a:r>
              <a:rPr lang="en-US" sz="2200" dirty="0" err="1" smtClean="0">
                <a:solidFill>
                  <a:srgbClr val="FFFF00"/>
                </a:solidFill>
              </a:rPr>
              <a:t>Ebrahim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Shiri</a:t>
            </a:r>
            <a:r>
              <a:rPr lang="en-US" sz="2200" dirty="0" smtClean="0">
                <a:solidFill>
                  <a:srgbClr val="FFFF00"/>
                </a:solidFill>
              </a:rPr>
              <a:t> Ahmad </a:t>
            </a:r>
            <a:r>
              <a:rPr lang="en-US" sz="2200" dirty="0" err="1" smtClean="0">
                <a:solidFill>
                  <a:srgbClr val="FFFF00"/>
                </a:solidFill>
              </a:rPr>
              <a:t>Abady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endParaRPr lang="en-US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3.3 Tuning meta-level SMTs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811" y="1429022"/>
            <a:ext cx="9695316" cy="2156007"/>
          </a:xfrm>
        </p:spPr>
        <p:txBody>
          <a:bodyPr>
            <a:normAutofit/>
          </a:bodyPr>
          <a:lstStyle/>
          <a:p>
            <a:pPr algn="just" rtl="0"/>
            <a:r>
              <a:rPr lang="en-US" dirty="0" smtClean="0"/>
              <a:t>To build a </a:t>
            </a:r>
            <a:r>
              <a:rPr lang="en-US" b="1" dirty="0" smtClean="0">
                <a:solidFill>
                  <a:srgbClr val="FFFF00"/>
                </a:solidFill>
              </a:rPr>
              <a:t>meta-level development set</a:t>
            </a:r>
            <a:r>
              <a:rPr lang="en-US" dirty="0" smtClean="0"/>
              <a:t>, we tune </a:t>
            </a:r>
            <a:r>
              <a:rPr lang="en-US" dirty="0"/>
              <a:t>5 base-level SMT systems on the tuning part and obtain the result of these systems on the corresponding test sets. </a:t>
            </a:r>
            <a:endParaRPr lang="en-US" dirty="0" smtClean="0"/>
          </a:p>
          <a:p>
            <a:pPr algn="just" rtl="0"/>
            <a:r>
              <a:rPr lang="en-US" dirty="0" smtClean="0"/>
              <a:t>Finally </a:t>
            </a:r>
            <a:r>
              <a:rPr lang="en-US" dirty="0"/>
              <a:t>a meta-level development set is created by gathering these outputs paired with correct human translations to tune meta-level SMTs.</a:t>
            </a:r>
            <a:endParaRPr lang="fa-IR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27" y="158701"/>
            <a:ext cx="533400" cy="54292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383889" y="701626"/>
            <a:ext cx="768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" dirty="0" err="1" smtClean="0"/>
              <a:t>Amirkabir</a:t>
            </a:r>
            <a:r>
              <a:rPr lang="en-US" sz="800" dirty="0" smtClean="0"/>
              <a:t> </a:t>
            </a:r>
            <a:r>
              <a:rPr lang="en-US" sz="800" dirty="0"/>
              <a:t>University of </a:t>
            </a:r>
            <a:r>
              <a:rPr lang="en-US" sz="800" dirty="0" smtClean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407175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8082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Experiments</a:t>
            </a:r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748" y="2396173"/>
            <a:ext cx="9695316" cy="2156007"/>
          </a:xfrm>
        </p:spPr>
        <p:txBody>
          <a:bodyPr>
            <a:normAutofit/>
          </a:bodyPr>
          <a:lstStyle/>
          <a:p>
            <a:pPr algn="just" rtl="0"/>
            <a:r>
              <a:rPr lang="en-US" dirty="0"/>
              <a:t>The corpus that is used for training and cross-validation process is </a:t>
            </a:r>
            <a:r>
              <a:rPr lang="en-US" b="1" i="1" u="sng" dirty="0" err="1"/>
              <a:t>Verbmobil</a:t>
            </a:r>
            <a:r>
              <a:rPr lang="en-US" b="1" i="1" u="sng" dirty="0"/>
              <a:t> project corpus</a:t>
            </a:r>
            <a:endParaRPr lang="fa-IR" b="1" i="1" u="sng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27" y="158701"/>
            <a:ext cx="533400" cy="54292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383889" y="701626"/>
            <a:ext cx="768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" dirty="0" err="1" smtClean="0"/>
              <a:t>Amirkabir</a:t>
            </a:r>
            <a:r>
              <a:rPr lang="en-US" sz="800" dirty="0" smtClean="0"/>
              <a:t> </a:t>
            </a:r>
            <a:r>
              <a:rPr lang="en-US" sz="800" dirty="0"/>
              <a:t>University of </a:t>
            </a:r>
            <a:r>
              <a:rPr lang="en-US" sz="800" dirty="0" smtClean="0"/>
              <a:t>Technology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2748" y="1410400"/>
            <a:ext cx="17652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4.1 Data</a:t>
            </a:r>
            <a:endParaRPr lang="fa-IR" sz="3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98696"/>
              </p:ext>
            </p:extLst>
          </p:nvPr>
        </p:nvGraphicFramePr>
        <p:xfrm>
          <a:off x="2451492" y="3288694"/>
          <a:ext cx="6096000" cy="111252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of words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# of sentences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249K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23K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English</a:t>
                      </a:r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216K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23K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Persian</a:t>
                      </a:r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8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8082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Experiments</a:t>
            </a:r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748" y="2396173"/>
            <a:ext cx="9695316" cy="3061198"/>
          </a:xfrm>
        </p:spPr>
        <p:txBody>
          <a:bodyPr>
            <a:normAutofit/>
          </a:bodyPr>
          <a:lstStyle/>
          <a:p>
            <a:pPr algn="just" rtl="0"/>
            <a:r>
              <a:rPr lang="en-US" b="1" i="1" u="sng" dirty="0" smtClean="0"/>
              <a:t>Giza++</a:t>
            </a:r>
            <a:r>
              <a:rPr lang="en-US" b="1" i="1" dirty="0" smtClean="0"/>
              <a:t> </a:t>
            </a:r>
            <a:r>
              <a:rPr lang="en-US" b="1" i="1" dirty="0"/>
              <a:t>=&gt;</a:t>
            </a:r>
            <a:r>
              <a:rPr lang="en-US" dirty="0" smtClean="0"/>
              <a:t> </a:t>
            </a:r>
            <a:r>
              <a:rPr lang="en-US" dirty="0"/>
              <a:t>bi-directional word alignment </a:t>
            </a:r>
            <a:endParaRPr lang="en-US" dirty="0" smtClean="0"/>
          </a:p>
          <a:p>
            <a:pPr algn="just" rtl="0"/>
            <a:r>
              <a:rPr lang="en-US" b="1" i="1" u="sng" dirty="0" smtClean="0"/>
              <a:t>SRILM </a:t>
            </a:r>
            <a:r>
              <a:rPr lang="en-US" b="1" dirty="0" smtClean="0"/>
              <a:t>=&gt;</a:t>
            </a:r>
            <a:r>
              <a:rPr lang="en-US" dirty="0" smtClean="0"/>
              <a:t> </a:t>
            </a:r>
            <a:r>
              <a:rPr lang="en-US" dirty="0"/>
              <a:t>language </a:t>
            </a:r>
            <a:r>
              <a:rPr lang="en-US" dirty="0" smtClean="0"/>
              <a:t>model training </a:t>
            </a:r>
          </a:p>
          <a:p>
            <a:pPr algn="just" rtl="0"/>
            <a:r>
              <a:rPr lang="en-US" dirty="0"/>
              <a:t>case-insensitive </a:t>
            </a:r>
            <a:r>
              <a:rPr lang="en-US" b="1" i="1" u="sng" dirty="0" smtClean="0"/>
              <a:t>BLEU</a:t>
            </a:r>
            <a:r>
              <a:rPr lang="en-US" b="1" i="1" dirty="0" smtClean="0"/>
              <a:t> </a:t>
            </a:r>
            <a:r>
              <a:rPr lang="en-US" b="1" i="1" dirty="0"/>
              <a:t>=&gt;</a:t>
            </a:r>
            <a:r>
              <a:rPr lang="en-US" i="1" dirty="0" smtClean="0"/>
              <a:t> </a:t>
            </a:r>
            <a:r>
              <a:rPr lang="en-US" i="1" dirty="0"/>
              <a:t>q</a:t>
            </a:r>
            <a:r>
              <a:rPr lang="en-US" i="1" dirty="0" smtClean="0"/>
              <a:t>uality measuring </a:t>
            </a:r>
          </a:p>
          <a:p>
            <a:pPr algn="just" rtl="0"/>
            <a:r>
              <a:rPr lang="en-US" b="1" i="1" u="sng" dirty="0"/>
              <a:t>Moses decoder </a:t>
            </a:r>
            <a:r>
              <a:rPr lang="en-US" b="1" i="1" dirty="0"/>
              <a:t>=&gt;</a:t>
            </a:r>
            <a:r>
              <a:rPr lang="en-US" i="1" dirty="0" smtClean="0"/>
              <a:t> </a:t>
            </a:r>
            <a:r>
              <a:rPr lang="en-US" dirty="0"/>
              <a:t>a phrase-based </a:t>
            </a:r>
            <a:r>
              <a:rPr lang="en-US" dirty="0" smtClean="0"/>
              <a:t> SMT (both </a:t>
            </a:r>
            <a:r>
              <a:rPr lang="en-US" dirty="0"/>
              <a:t>base-level and </a:t>
            </a:r>
            <a:r>
              <a:rPr lang="en-US" dirty="0" smtClean="0"/>
              <a:t>meta-level)</a:t>
            </a:r>
          </a:p>
          <a:p>
            <a:pPr algn="just" rtl="0"/>
            <a:r>
              <a:rPr lang="en-US" b="1" i="1" u="sng" dirty="0"/>
              <a:t>MERT</a:t>
            </a:r>
            <a:r>
              <a:rPr lang="en-US" i="1" dirty="0" smtClean="0"/>
              <a:t> </a:t>
            </a:r>
            <a:r>
              <a:rPr lang="en-US" b="1" i="1" dirty="0" smtClean="0"/>
              <a:t>=&gt;</a:t>
            </a:r>
            <a:r>
              <a:rPr lang="en-US" i="1" dirty="0" smtClean="0"/>
              <a:t> </a:t>
            </a:r>
            <a:r>
              <a:rPr lang="en-US" dirty="0"/>
              <a:t>tune the feature weights on the development data</a:t>
            </a:r>
            <a:endParaRPr lang="fa-IR" i="1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27" y="158701"/>
            <a:ext cx="533400" cy="54292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383889" y="701626"/>
            <a:ext cx="768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" dirty="0" err="1" smtClean="0"/>
              <a:t>Amirkabir</a:t>
            </a:r>
            <a:r>
              <a:rPr lang="en-US" sz="800" dirty="0" smtClean="0"/>
              <a:t> </a:t>
            </a:r>
            <a:r>
              <a:rPr lang="en-US" sz="800" dirty="0"/>
              <a:t>University of </a:t>
            </a:r>
            <a:r>
              <a:rPr lang="en-US" sz="800" dirty="0" smtClean="0"/>
              <a:t>Technology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2748" y="1410400"/>
            <a:ext cx="43652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4.2 Experimental setup</a:t>
            </a:r>
            <a:endParaRPr lang="fa-IR" sz="3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03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8082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Experiments</a:t>
            </a:r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27" y="158701"/>
            <a:ext cx="533400" cy="54292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383889" y="701626"/>
            <a:ext cx="768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" dirty="0" err="1" smtClean="0"/>
              <a:t>Amirkabir</a:t>
            </a:r>
            <a:r>
              <a:rPr lang="en-US" sz="800" dirty="0" smtClean="0"/>
              <a:t> </a:t>
            </a:r>
            <a:r>
              <a:rPr lang="en-US" sz="800" dirty="0"/>
              <a:t>University of </a:t>
            </a:r>
            <a:r>
              <a:rPr lang="en-US" sz="800" dirty="0" smtClean="0"/>
              <a:t>Technology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2748" y="1410400"/>
            <a:ext cx="27719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4.3 Evaluation</a:t>
            </a:r>
            <a:endParaRPr lang="fa-IR" sz="3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283067"/>
              </p:ext>
            </p:extLst>
          </p:nvPr>
        </p:nvGraphicFramePr>
        <p:xfrm>
          <a:off x="4426001" y="2761884"/>
          <a:ext cx="3876170" cy="3858334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2700281"/>
                <a:gridCol w="1175889"/>
              </a:tblGrid>
              <a:tr h="3213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Type of SMT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Test set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3213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baseline SMT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30.47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3213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meta-SMT (1-best)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31.20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3213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meta-SMT (2-best)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31.00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3213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meta-SMT (3-best)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31.37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3213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meta-SMT (4-best)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31.49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3213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meta-SMT (5-best)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31.41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3213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meta-SMT (6-best)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31.05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3213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meta-SMT (7-best)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31.19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3213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meta-SMT (8-best)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31.40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3213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meta-SMT (9-best)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31.30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3237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meta-SMT (10-best)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31.54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99162" y="2053998"/>
            <a:ext cx="97530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BLEU (%) scores of baseline SMT and meta-SMTs on the </a:t>
            </a:r>
            <a:r>
              <a:rPr lang="en-US" sz="2000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Verbmobil</a:t>
            </a:r>
            <a:r>
              <a:rPr lang="en-US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test set that has 250 sentences with four reference translations.</a:t>
            </a:r>
          </a:p>
        </p:txBody>
      </p:sp>
    </p:spTree>
    <p:extLst>
      <p:ext uri="{BB962C8B-B14F-4D97-AF65-F5344CB8AC3E}">
        <p14:creationId xmlns:p14="http://schemas.microsoft.com/office/powerpoint/2010/main" val="19221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8082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Experiments</a:t>
            </a:r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27" y="158701"/>
            <a:ext cx="533400" cy="54292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383889" y="701626"/>
            <a:ext cx="768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" dirty="0" err="1" smtClean="0"/>
              <a:t>Amirkabir</a:t>
            </a:r>
            <a:r>
              <a:rPr lang="en-US" sz="800" dirty="0" smtClean="0"/>
              <a:t> </a:t>
            </a:r>
            <a:r>
              <a:rPr lang="en-US" sz="800" dirty="0"/>
              <a:t>University of </a:t>
            </a:r>
            <a:r>
              <a:rPr lang="en-US" sz="800" dirty="0" smtClean="0"/>
              <a:t>Technology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2748" y="1410400"/>
            <a:ext cx="27719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4.3 Evaluation</a:t>
            </a:r>
            <a:endParaRPr lang="fa-IR" sz="3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46111" y="2053998"/>
            <a:ext cx="1128695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 defTabSz="914400">
              <a:buFont typeface="Arial" panose="020B0604020202020204" pitchFamily="34" charset="0"/>
              <a:buChar char="•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Some examples: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Delete a wrong word: </a:t>
            </a:r>
            <a:endParaRPr kumimoji="0" lang="en-US" sz="2000" b="0" i="0" u="sng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257300" lvl="2" indent="-342900" defTabSz="9144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EN : that is perfect . then we have talked about everything . goodbye </a:t>
            </a:r>
            <a:r>
              <a:rPr lang="en-US" sz="2000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 marL="1257300" lvl="2" indent="-342900" algn="r" defTabSz="914400" rtl="1">
              <a:buFont typeface="Arial" panose="020B0604020202020204" pitchFamily="34" charset="0"/>
              <a:buChar char="•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FA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(main)</a:t>
            </a:r>
            <a:r>
              <a:rPr kumimoji="0" lang="fa-IR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: </a:t>
            </a:r>
            <a:r>
              <a:rPr lang="fa-IR" sz="2000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آن </a:t>
            </a:r>
            <a:r>
              <a:rPr lang="fa-IR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عالی است . پس ما همه چیز درباره ‌ اش صحبت کردیم </a:t>
            </a:r>
            <a:r>
              <a:rPr lang="fa-IR" sz="2000" u="sng" dirty="0">
                <a:solidFill>
                  <a:srgbClr val="FFFF0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میبینم</a:t>
            </a:r>
            <a:r>
              <a:rPr lang="fa-IR" sz="2000" dirty="0">
                <a:solidFill>
                  <a:srgbClr val="FFFF0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a-IR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. خداحافظ . </a:t>
            </a:r>
            <a:endParaRPr kumimoji="0" lang="en-US" sz="2000" b="0" i="0" u="none" strike="noStrike" cap="none" normalizeH="0" dirty="0" smtClean="0">
              <a:ln>
                <a:noFill/>
              </a:ln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257300" lvl="2" indent="-342900" algn="r" defTabSz="914400" rt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FA (meta)</a:t>
            </a:r>
            <a:r>
              <a:rPr kumimoji="0" lang="fa-IR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: </a:t>
            </a:r>
            <a:r>
              <a:rPr lang="fa-IR" sz="2000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آن </a:t>
            </a:r>
            <a:r>
              <a:rPr lang="fa-IR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عالی است . پس ما همه چیز دیروز صحبت کردیم . خداحافظ . </a:t>
            </a:r>
            <a:endParaRPr lang="en-US" sz="2000" dirty="0" smtClean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Translate an untranslated word:</a:t>
            </a:r>
            <a:endParaRPr lang="fa-IR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257300" lvl="2" indent="-342900" defTabSz="9144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EN : I </a:t>
            </a:r>
            <a:r>
              <a:rPr lang="en-US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think we will take the </a:t>
            </a:r>
            <a:r>
              <a:rPr lang="en-US" sz="2000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Metropol</a:t>
            </a:r>
            <a:r>
              <a:rPr lang="en-US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hotel . could you reserve two single rooms </a:t>
            </a:r>
            <a:r>
              <a:rPr lang="en-US" sz="2000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fa-IR" sz="2000" dirty="0" smtClean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257300" lvl="2" indent="-342900" algn="r" defTabSz="914400" rt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FA (main)</a:t>
            </a:r>
            <a:r>
              <a:rPr lang="fa-IR" sz="2000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a-IR" sz="20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fa-IR" sz="2000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من فکر میکنم ما را هتل </a:t>
            </a:r>
            <a:r>
              <a:rPr lang="en-US" sz="2000" dirty="0" err="1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Metropol</a:t>
            </a:r>
            <a:r>
              <a:rPr lang="en-US" sz="2000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. </a:t>
            </a:r>
            <a:r>
              <a:rPr lang="fa-IR" sz="2000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میتوانیم شما دو رزرو </a:t>
            </a:r>
            <a:r>
              <a:rPr lang="en-US" sz="2000" dirty="0" smtClean="0">
                <a:solidFill>
                  <a:srgbClr val="FFFF0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rooms</a:t>
            </a:r>
            <a:r>
              <a:rPr lang="en-US" sz="2000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a-IR" sz="2000" dirty="0" smtClean="0">
                <a:solidFill>
                  <a:srgbClr val="FFFF0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a-IR" sz="2000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مجزا ؟ </a:t>
            </a:r>
          </a:p>
          <a:p>
            <a:pPr marL="1257300" lvl="2" indent="-342900" algn="r" defTabSz="914400" rtl="1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FA (</a:t>
            </a:r>
            <a:r>
              <a:rPr lang="en-US" sz="2000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meta)</a:t>
            </a:r>
            <a:r>
              <a:rPr lang="fa-IR" sz="20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fa-IR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من فکر میکنم ما را هتل </a:t>
            </a:r>
            <a:r>
              <a:rPr lang="en-US" sz="2000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Metropol</a:t>
            </a: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 . </a:t>
            </a:r>
            <a:r>
              <a:rPr lang="fa-IR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 میتوانیم شما دو رزرو </a:t>
            </a:r>
            <a:r>
              <a:rPr lang="fa-IR" sz="2000" dirty="0">
                <a:solidFill>
                  <a:srgbClr val="FFFF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اتاقها</a:t>
            </a:r>
            <a:r>
              <a:rPr lang="fa-IR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 بیندازم تک ؟ </a:t>
            </a:r>
          </a:p>
          <a:p>
            <a:pPr marL="1257300" lvl="2" indent="-342900" defTabSz="9144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EN : yes </a:t>
            </a:r>
            <a:r>
              <a:rPr lang="en-US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, I would suggest the flight at a quarter past seven .</a:t>
            </a:r>
            <a:endParaRPr kumimoji="0" lang="fa-IR" sz="2000" b="0" i="0" u="none" strike="noStrike" cap="none" normalizeH="0" baseline="0" dirty="0">
              <a:ln>
                <a:noFill/>
              </a:ln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257300" lvl="2" indent="-342900" algn="r" defTabSz="914400" rtl="1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FA (main) </a:t>
            </a:r>
            <a:r>
              <a:rPr lang="fa-IR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a-IR" sz="20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fa-IR" sz="2000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بله </a:t>
            </a:r>
            <a:r>
              <a:rPr lang="fa-IR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، من را پیشنهاد میکنم </a:t>
            </a:r>
            <a:r>
              <a:rPr lang="en-US" sz="2000" dirty="0">
                <a:solidFill>
                  <a:srgbClr val="FFFF0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flight</a:t>
            </a:r>
            <a:r>
              <a:rPr lang="en-US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a-IR" sz="2000" dirty="0" smtClean="0">
                <a:solidFill>
                  <a:srgbClr val="FFFF0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a-IR" sz="2000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یک </a:t>
            </a:r>
            <a:r>
              <a:rPr lang="fa-IR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ربع بعد از ساعت هفت . </a:t>
            </a:r>
            <a:endParaRPr lang="fa-IR" sz="2000" dirty="0" smtClean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257300" lvl="2" indent="-342900" algn="r" defTabSz="914400" rt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FA (meta)</a:t>
            </a:r>
            <a:r>
              <a:rPr lang="fa-IR" sz="2000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: بله </a:t>
            </a:r>
            <a:r>
              <a:rPr lang="fa-IR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، من را پیشنهاد میکنم </a:t>
            </a:r>
            <a:r>
              <a:rPr lang="fa-IR" sz="2000" dirty="0">
                <a:solidFill>
                  <a:srgbClr val="FFFF0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پرواز</a:t>
            </a:r>
            <a:r>
              <a:rPr lang="fa-IR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یک ربع بعد از ساعت هفت 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6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8082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Experiments</a:t>
            </a:r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27" y="158701"/>
            <a:ext cx="533400" cy="54292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383889" y="701626"/>
            <a:ext cx="768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" dirty="0" err="1" smtClean="0"/>
              <a:t>Amirkabir</a:t>
            </a:r>
            <a:r>
              <a:rPr lang="en-US" sz="800" dirty="0" smtClean="0"/>
              <a:t> </a:t>
            </a:r>
            <a:r>
              <a:rPr lang="en-US" sz="800" dirty="0"/>
              <a:t>University of </a:t>
            </a:r>
            <a:r>
              <a:rPr lang="en-US" sz="800" dirty="0" smtClean="0"/>
              <a:t>Technology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2748" y="1410400"/>
            <a:ext cx="27719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4.3 Evaluation</a:t>
            </a:r>
            <a:endParaRPr lang="fa-IR" sz="3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89965" y="1862728"/>
            <a:ext cx="1161033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 defTabSz="914400">
              <a:buFont typeface="Arial" panose="020B0604020202020204" pitchFamily="34" charset="0"/>
              <a:buChar char="•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Some examples: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Rephrase and reordering : </a:t>
            </a:r>
            <a:endParaRPr kumimoji="0" lang="en-US" sz="2000" b="0" i="0" u="sng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257300" lvl="2" indent="-342900" defTabSz="9144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EN : the best thing would be for us to take the subway from our hotel to the </a:t>
            </a:r>
            <a:r>
              <a:rPr lang="en-US" sz="2000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station.</a:t>
            </a:r>
          </a:p>
          <a:p>
            <a:pPr marL="1257300" lvl="2" indent="-342900" algn="r" defTabSz="914400" rtl="1">
              <a:buFont typeface="Arial" panose="020B0604020202020204" pitchFamily="34" charset="0"/>
              <a:buChar char="•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FA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(main)</a:t>
            </a:r>
            <a:r>
              <a:rPr kumimoji="0" lang="fa-IR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: </a:t>
            </a:r>
            <a:r>
              <a:rPr lang="fa-IR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بهترین چیز برای ما خواهد بود تا</a:t>
            </a:r>
            <a:r>
              <a:rPr lang="fa-IR" sz="2000" dirty="0">
                <a:solidFill>
                  <a:srgbClr val="FFFF0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a-IR" sz="2000" strike="sngStrike" dirty="0">
                <a:solidFill>
                  <a:srgbClr val="FFFF0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را</a:t>
            </a:r>
            <a:r>
              <a:rPr lang="fa-IR" sz="2000" dirty="0">
                <a:solidFill>
                  <a:srgbClr val="FFFF0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a-IR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از </a:t>
            </a:r>
            <a:r>
              <a:rPr lang="fa-IR" sz="2000" u="sng" dirty="0">
                <a:solidFill>
                  <a:srgbClr val="FFFF0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مترو</a:t>
            </a:r>
            <a:r>
              <a:rPr lang="fa-IR" sz="2000" dirty="0">
                <a:solidFill>
                  <a:srgbClr val="FFFF0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a-IR" sz="2000" u="sng" dirty="0">
                <a:solidFill>
                  <a:srgbClr val="FFFF0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هتل ما </a:t>
            </a:r>
            <a:r>
              <a:rPr lang="fa-IR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تا </a:t>
            </a:r>
            <a:r>
              <a:rPr lang="fa-IR" sz="2000" u="sng" dirty="0">
                <a:solidFill>
                  <a:srgbClr val="FFFF0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ایستگاه</a:t>
            </a:r>
            <a:r>
              <a:rPr lang="fa-IR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. </a:t>
            </a:r>
            <a:endParaRPr lang="fa-IR" sz="2000" dirty="0" smtClean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257300" lvl="2" indent="-342900" algn="r" defTabSz="914400" rtl="1">
              <a:buFont typeface="Arial" panose="020B0604020202020204" pitchFamily="34" charset="0"/>
              <a:buChar char="•"/>
            </a:pPr>
            <a:endParaRPr kumimoji="0" lang="fa-IR" sz="2000" b="0" i="0" u="none" strike="noStrike" cap="none" normalizeH="0" dirty="0">
              <a:ln>
                <a:noFill/>
              </a:ln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257300" lvl="2" indent="-342900" algn="r" defTabSz="914400" rtl="1">
              <a:buFont typeface="Arial" panose="020B0604020202020204" pitchFamily="34" charset="0"/>
              <a:buChar char="•"/>
            </a:pPr>
            <a:endParaRPr lang="fa-IR" sz="2000" dirty="0" smtClean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257300" lvl="2" indent="-342900" algn="r" defTabSz="914400" rtl="1">
              <a:buFont typeface="Arial" panose="020B0604020202020204" pitchFamily="34" charset="0"/>
              <a:buChar char="•"/>
            </a:pPr>
            <a:endParaRPr kumimoji="0" lang="en-US" sz="2000" b="0" i="0" u="none" strike="noStrike" cap="none" normalizeH="0" dirty="0" smtClean="0">
              <a:ln>
                <a:noFill/>
              </a:ln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257300" lvl="2" indent="-342900" algn="r" defTabSz="914400" rt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FA (meta)</a:t>
            </a:r>
            <a:r>
              <a:rPr lang="fa-IR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: بهترین چیز برای ما خواهد بود تا از </a:t>
            </a:r>
            <a:r>
              <a:rPr lang="fa-IR" sz="2000" dirty="0">
                <a:solidFill>
                  <a:srgbClr val="FFFF0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هتل ما </a:t>
            </a:r>
            <a:r>
              <a:rPr lang="fa-IR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تا </a:t>
            </a:r>
            <a:r>
              <a:rPr lang="fa-IR" sz="2000" dirty="0">
                <a:solidFill>
                  <a:srgbClr val="FFFF0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ایستگاه</a:t>
            </a:r>
            <a:r>
              <a:rPr lang="fa-IR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a-IR" sz="2000" dirty="0">
                <a:solidFill>
                  <a:srgbClr val="FFFF0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مترو </a:t>
            </a:r>
            <a:r>
              <a:rPr lang="fa-IR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fa-IR" sz="2000" dirty="0" smtClean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8" name="AutoShape 25"/>
          <p:cNvCxnSpPr>
            <a:cxnSpLocks noChangeShapeType="1"/>
          </p:cNvCxnSpPr>
          <p:nvPr/>
        </p:nvCxnSpPr>
        <p:spPr bwMode="auto">
          <a:xfrm>
            <a:off x="5335025" y="3124210"/>
            <a:ext cx="595128" cy="896461"/>
          </a:xfrm>
          <a:prstGeom prst="straightConnector1">
            <a:avLst/>
          </a:prstGeom>
          <a:ln>
            <a:headEnd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AutoShape 25"/>
          <p:cNvCxnSpPr>
            <a:cxnSpLocks noChangeShapeType="1"/>
          </p:cNvCxnSpPr>
          <p:nvPr/>
        </p:nvCxnSpPr>
        <p:spPr bwMode="auto">
          <a:xfrm flipH="1">
            <a:off x="4612340" y="3124210"/>
            <a:ext cx="1170656" cy="907239"/>
          </a:xfrm>
          <a:prstGeom prst="straightConnector1">
            <a:avLst/>
          </a:prstGeom>
          <a:ln>
            <a:headEnd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AutoShape 25"/>
          <p:cNvCxnSpPr>
            <a:cxnSpLocks noChangeShapeType="1"/>
          </p:cNvCxnSpPr>
          <p:nvPr/>
        </p:nvCxnSpPr>
        <p:spPr bwMode="auto">
          <a:xfrm>
            <a:off x="4598893" y="3121541"/>
            <a:ext cx="595128" cy="896461"/>
          </a:xfrm>
          <a:prstGeom prst="straightConnector1">
            <a:avLst/>
          </a:prstGeom>
          <a:ln>
            <a:headEnd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1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8082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Experiments</a:t>
            </a:r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27" y="158701"/>
            <a:ext cx="533400" cy="54292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383889" y="701626"/>
            <a:ext cx="768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" dirty="0" err="1" smtClean="0"/>
              <a:t>Amirkabir</a:t>
            </a:r>
            <a:r>
              <a:rPr lang="en-US" sz="800" dirty="0" smtClean="0"/>
              <a:t> </a:t>
            </a:r>
            <a:r>
              <a:rPr lang="en-US" sz="800" dirty="0"/>
              <a:t>University of </a:t>
            </a:r>
            <a:r>
              <a:rPr lang="en-US" sz="800" dirty="0" smtClean="0"/>
              <a:t>Technology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2748" y="1410400"/>
            <a:ext cx="27719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4.3 Evaluation</a:t>
            </a:r>
            <a:endParaRPr lang="fa-IR" sz="3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52511" y="2212856"/>
            <a:ext cx="9695316" cy="3200973"/>
          </a:xfrm>
        </p:spPr>
        <p:txBody>
          <a:bodyPr>
            <a:normAutofit lnSpcReduction="10000"/>
          </a:bodyPr>
          <a:lstStyle/>
          <a:p>
            <a:pPr lvl="0" algn="l" defTabSz="914400" rtl="0"/>
            <a:r>
              <a:rPr lang="en-US" dirty="0"/>
              <a:t>two factors possibly contribute to these results : </a:t>
            </a:r>
            <a:endParaRPr lang="en-US" dirty="0" smtClean="0"/>
          </a:p>
          <a:p>
            <a:pPr lvl="1" algn="l" defTabSz="914400" rtl="0"/>
            <a:r>
              <a:rPr lang="en-US" dirty="0"/>
              <a:t>performing cross-validation on the training </a:t>
            </a:r>
            <a:r>
              <a:rPr lang="en-US" dirty="0" smtClean="0"/>
              <a:t>set</a:t>
            </a:r>
          </a:p>
          <a:p>
            <a:pPr lvl="1" algn="l" defTabSz="914400" rtl="0"/>
            <a:r>
              <a:rPr lang="en-US" dirty="0"/>
              <a:t>the re-optimization on the </a:t>
            </a:r>
            <a:r>
              <a:rPr lang="en-US" dirty="0" smtClean="0"/>
              <a:t>system</a:t>
            </a:r>
          </a:p>
          <a:p>
            <a:pPr algn="l" defTabSz="914400" rtl="0"/>
            <a:r>
              <a:rPr lang="en-US" dirty="0"/>
              <a:t>we perform two </a:t>
            </a:r>
            <a:r>
              <a:rPr lang="en-US" dirty="0" smtClean="0"/>
              <a:t>experiments to investigate the effect of each factor :</a:t>
            </a:r>
          </a:p>
          <a:p>
            <a:pPr lvl="1" algn="l" defTabSz="914400" rtl="0"/>
            <a:r>
              <a:rPr lang="en-US" dirty="0" smtClean="0"/>
              <a:t>(Straight1) =&gt; test the approach </a:t>
            </a:r>
            <a:r>
              <a:rPr lang="en-US" dirty="0"/>
              <a:t>without any cross-validation process, but with the development set obtained from stacking</a:t>
            </a:r>
            <a:r>
              <a:rPr lang="en-US" dirty="0" smtClean="0"/>
              <a:t>.</a:t>
            </a:r>
          </a:p>
          <a:p>
            <a:pPr lvl="1" algn="l" defTabSz="914400" rtl="0"/>
            <a:r>
              <a:rPr lang="en-US" dirty="0"/>
              <a:t>(</a:t>
            </a:r>
            <a:r>
              <a:rPr lang="en-US" dirty="0" smtClean="0"/>
              <a:t>Straight2) =&gt; </a:t>
            </a:r>
            <a:r>
              <a:rPr lang="en-US" dirty="0"/>
              <a:t>to build meta-level SMTs tuned with a development set which is obtained directly from baseline SMT (i.e., without performing cross-validation on </a:t>
            </a:r>
            <a:r>
              <a:rPr lang="en-US" dirty="0" smtClean="0"/>
              <a:t>it).</a:t>
            </a:r>
          </a:p>
          <a:p>
            <a:pPr lvl="1" algn="l" defTabSz="914400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8082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Experiments</a:t>
            </a:r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27" y="158701"/>
            <a:ext cx="533400" cy="54292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383889" y="701626"/>
            <a:ext cx="768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" dirty="0" err="1" smtClean="0"/>
              <a:t>Amirkabir</a:t>
            </a:r>
            <a:r>
              <a:rPr lang="en-US" sz="800" dirty="0" smtClean="0"/>
              <a:t> </a:t>
            </a:r>
            <a:r>
              <a:rPr lang="en-US" sz="800" dirty="0"/>
              <a:t>University of </a:t>
            </a:r>
            <a:r>
              <a:rPr lang="en-US" sz="800" dirty="0" smtClean="0"/>
              <a:t>Technology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2748" y="1410400"/>
            <a:ext cx="27719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4.3 Evaluation</a:t>
            </a:r>
            <a:endParaRPr lang="fa-IR" sz="3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797310"/>
              </p:ext>
            </p:extLst>
          </p:nvPr>
        </p:nvGraphicFramePr>
        <p:xfrm>
          <a:off x="3481803" y="1964398"/>
          <a:ext cx="6097626" cy="425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Chart" r:id="rId4" imgW="3047902" imgH="2362189" progId="MSGraph.Chart.8">
                  <p:embed/>
                </p:oleObj>
              </mc:Choice>
              <mc:Fallback>
                <p:oleObj name="Chart" r:id="rId4" imgW="3047902" imgH="2362189" progId="MSGraph.Chart.8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803" y="1964398"/>
                        <a:ext cx="6097626" cy="425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333622" y="6217310"/>
            <a:ext cx="468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</a:rPr>
              <a:t>Comparison of Stacking, Straight1 and Straight2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178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8082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Experiments</a:t>
            </a:r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27" y="158701"/>
            <a:ext cx="533400" cy="54292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383889" y="701626"/>
            <a:ext cx="768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" dirty="0" err="1" smtClean="0"/>
              <a:t>Amirkabir</a:t>
            </a:r>
            <a:r>
              <a:rPr lang="en-US" sz="800" dirty="0" smtClean="0"/>
              <a:t> </a:t>
            </a:r>
            <a:r>
              <a:rPr lang="en-US" sz="800" dirty="0"/>
              <a:t>University of </a:t>
            </a:r>
            <a:r>
              <a:rPr lang="en-US" sz="800" dirty="0" smtClean="0"/>
              <a:t>Technology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2748" y="1410400"/>
            <a:ext cx="27719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4.3 Evaluation</a:t>
            </a:r>
            <a:endParaRPr lang="fa-IR" sz="3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0456" y="2053998"/>
            <a:ext cx="967178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>
                <a:latin typeface="+mj-lt"/>
                <a:ea typeface="PMingLiU" panose="02020500000000000000" pitchFamily="18" charset="-120"/>
              </a:rPr>
              <a:t>After </a:t>
            </a:r>
            <a:r>
              <a:rPr lang="en-US" sz="2200" dirty="0">
                <a:latin typeface="+mj-lt"/>
                <a:ea typeface="PMingLiU" panose="02020500000000000000" pitchFamily="18" charset="-120"/>
                <a:cs typeface="NimbusRomNo9L-Regu"/>
              </a:rPr>
              <a:t>analyzing the </a:t>
            </a:r>
            <a:r>
              <a:rPr lang="en-US" sz="2200" dirty="0" smtClean="0">
                <a:latin typeface="+mj-lt"/>
                <a:ea typeface="PMingLiU" panose="02020500000000000000" pitchFamily="18" charset="-120"/>
                <a:cs typeface="NimbusRomNo9L-Regu"/>
              </a:rPr>
              <a:t>results: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+mj-lt"/>
                <a:ea typeface="PMingLiU" panose="02020500000000000000" pitchFamily="18" charset="-120"/>
                <a:cs typeface="NimbusRomNo9L-Regu"/>
              </a:rPr>
              <a:t>it </a:t>
            </a:r>
            <a:r>
              <a:rPr lang="en-US" sz="2200" dirty="0">
                <a:latin typeface="+mj-lt"/>
                <a:ea typeface="PMingLiU" panose="02020500000000000000" pitchFamily="18" charset="-120"/>
                <a:cs typeface="NimbusRomNo9L-Regu"/>
              </a:rPr>
              <a:t>can be concluded that </a:t>
            </a:r>
            <a:r>
              <a:rPr lang="en-US" sz="2200" dirty="0">
                <a:latin typeface="+mj-lt"/>
                <a:ea typeface="PMingLiU" panose="02020500000000000000" pitchFamily="18" charset="-120"/>
              </a:rPr>
              <a:t>both factors, i.e., cross-validation and re-optimizing the system with the stacking-based development set, are important to outperform the baseline SMT system. </a:t>
            </a:r>
            <a:r>
              <a:rPr lang="en-US" sz="2200" dirty="0">
                <a:latin typeface="+mj-lt"/>
                <a:ea typeface="PMingLiU" panose="02020500000000000000" pitchFamily="18" charset="-120"/>
                <a:cs typeface="NimbusRomNo9L-Regu"/>
              </a:rPr>
              <a:t>Since use of both factors, consistently lead to the best results</a:t>
            </a:r>
            <a:r>
              <a:rPr lang="en-US" sz="2200" dirty="0" smtClean="0">
                <a:latin typeface="+mj-lt"/>
                <a:ea typeface="PMingLiU" panose="02020500000000000000" pitchFamily="18" charset="-120"/>
                <a:cs typeface="NimbusRomNo9L-Regu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 smtClean="0"/>
              <a:t>We </a:t>
            </a:r>
            <a:r>
              <a:rPr lang="en-US" sz="2200" dirty="0"/>
              <a:t>conducted statistical significance tests using </a:t>
            </a:r>
            <a:r>
              <a:rPr lang="en-US" sz="2200" i="1" dirty="0"/>
              <a:t>paired bootstrap resampling</a:t>
            </a:r>
            <a:r>
              <a:rPr lang="en-US" sz="2200" dirty="0"/>
              <a:t> proposed by Koehn (2004) to measure the reliability of the conclusion that meta-SMTs are really better than baseline SMT. It is observed that all stacking-based meta-SMTs are really better than the baseline SMT in 99% of the times.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a-IR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69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8082"/>
          </a:xfrm>
        </p:spPr>
        <p:txBody>
          <a:bodyPr/>
          <a:lstStyle/>
          <a:p>
            <a:r>
              <a:rPr lang="en-US" dirty="0" smtClean="0"/>
              <a:t>5. Related Work</a:t>
            </a:r>
            <a:endParaRPr lang="fa-IR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27" y="158701"/>
            <a:ext cx="533400" cy="54292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383889" y="701626"/>
            <a:ext cx="768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" dirty="0" err="1" smtClean="0"/>
              <a:t>Amirkabir</a:t>
            </a:r>
            <a:r>
              <a:rPr lang="en-US" sz="800" dirty="0" smtClean="0"/>
              <a:t> </a:t>
            </a:r>
            <a:r>
              <a:rPr lang="en-US" sz="800" dirty="0"/>
              <a:t>University of </a:t>
            </a:r>
            <a:r>
              <a:rPr lang="en-US" sz="800" dirty="0" smtClean="0"/>
              <a:t>Technology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9344" y="1706216"/>
            <a:ext cx="993848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 Xiao </a:t>
            </a:r>
            <a:r>
              <a:rPr lang="en-US" sz="2400" dirty="0"/>
              <a:t>et al. (2010) presented a general solution for adaption of bagging and boosting to SMT. </a:t>
            </a:r>
            <a:r>
              <a:rPr lang="en-US" sz="2400" dirty="0" smtClean="0"/>
              <a:t>Their </a:t>
            </a:r>
            <a:r>
              <a:rPr lang="en-US" sz="2400" dirty="0"/>
              <a:t>results </a:t>
            </a:r>
            <a:r>
              <a:rPr lang="en-US" sz="2400" dirty="0" smtClean="0"/>
              <a:t>showed </a:t>
            </a:r>
            <a:r>
              <a:rPr lang="en-US" sz="2400" dirty="0"/>
              <a:t>that ensemble learning algorithms are promising in SMT</a:t>
            </a:r>
            <a:r>
              <a:rPr lang="en-US" sz="24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 smtClean="0"/>
              <a:t>Simard</a:t>
            </a:r>
            <a:r>
              <a:rPr lang="en-US" sz="2400" dirty="0" smtClean="0"/>
              <a:t> </a:t>
            </a:r>
            <a:r>
              <a:rPr lang="en-US" sz="2400" dirty="0"/>
              <a:t>et al. (2007a</a:t>
            </a:r>
            <a:r>
              <a:rPr lang="en-US" sz="2400" dirty="0" smtClean="0"/>
              <a:t>), </a:t>
            </a:r>
            <a:r>
              <a:rPr lang="en-US" sz="2400" dirty="0"/>
              <a:t>trained a “mono-lingual” Phrase-based SMT system </a:t>
            </a:r>
            <a:r>
              <a:rPr lang="en-US" sz="2400" dirty="0" smtClean="0"/>
              <a:t>on </a:t>
            </a:r>
            <a:r>
              <a:rPr lang="en-US" sz="2400" dirty="0"/>
              <a:t>the output of an RBMT system for the source side of the training set of the Phrase-based SMT system and the corresponding human translated (manually post-edited) </a:t>
            </a:r>
            <a:r>
              <a:rPr lang="en-US" sz="2400" dirty="0" smtClean="0"/>
              <a:t>reference.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2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 smtClean="0"/>
              <a:t>Béchara</a:t>
            </a:r>
            <a:r>
              <a:rPr lang="en-US" sz="2400" dirty="0" smtClean="0"/>
              <a:t> </a:t>
            </a:r>
            <a:r>
              <a:rPr lang="en-US" sz="2400" dirty="0"/>
              <a:t>et al. (2011) designed a full phrase-based SMT pipeline that included a translation step and a post-editing step. </a:t>
            </a:r>
            <a:r>
              <a:rPr lang="en-US" sz="2400" dirty="0" smtClean="0"/>
              <a:t>They use a </a:t>
            </a:r>
            <a:r>
              <a:rPr lang="en-US" sz="2400" dirty="0"/>
              <a:t>novel context aware approach.</a:t>
            </a:r>
            <a:endParaRPr lang="fa-IR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544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27" y="158701"/>
            <a:ext cx="533400" cy="542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83889" y="701626"/>
            <a:ext cx="768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" dirty="0" err="1" smtClean="0"/>
              <a:t>Amirkabir</a:t>
            </a:r>
            <a:r>
              <a:rPr lang="en-US" sz="800" dirty="0" smtClean="0"/>
              <a:t> </a:t>
            </a:r>
            <a:r>
              <a:rPr lang="en-US" sz="800" dirty="0"/>
              <a:t>University of </a:t>
            </a:r>
            <a:r>
              <a:rPr lang="en-US" sz="800" dirty="0" smtClean="0"/>
              <a:t>Technology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32481169"/>
              </p:ext>
            </p:extLst>
          </p:nvPr>
        </p:nvGraphicFramePr>
        <p:xfrm>
          <a:off x="1778437" y="1444577"/>
          <a:ext cx="7841813" cy="4441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421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8082"/>
          </a:xfrm>
        </p:spPr>
        <p:txBody>
          <a:bodyPr/>
          <a:lstStyle/>
          <a:p>
            <a:r>
              <a:rPr lang="en-US" dirty="0" smtClean="0"/>
              <a:t>5. Conclusion and future work</a:t>
            </a:r>
            <a:endParaRPr lang="fa-IR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27" y="158701"/>
            <a:ext cx="533400" cy="54292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383889" y="701626"/>
            <a:ext cx="768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" dirty="0" err="1" smtClean="0"/>
              <a:t>Amirkabir</a:t>
            </a:r>
            <a:r>
              <a:rPr lang="en-US" sz="800" dirty="0" smtClean="0"/>
              <a:t> </a:t>
            </a:r>
            <a:r>
              <a:rPr lang="en-US" sz="800" dirty="0"/>
              <a:t>University of </a:t>
            </a:r>
            <a:r>
              <a:rPr lang="en-US" sz="800" dirty="0" smtClean="0"/>
              <a:t>Technology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9344" y="1706216"/>
            <a:ext cx="9938483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 We </a:t>
            </a:r>
            <a:r>
              <a:rPr lang="en-US" sz="2400" dirty="0"/>
              <a:t>have presented a simple and effective approach to translation error modification by building a meta-level SMT using a meta-level corpus that is created form original corpus by cross validation</a:t>
            </a:r>
            <a:r>
              <a:rPr lang="en-US" sz="24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 Experimental </a:t>
            </a:r>
            <a:r>
              <a:rPr lang="en-US" sz="2400" dirty="0"/>
              <a:t>results showed that such a meta-SMT can fix many translation errors that occur in the baseline </a:t>
            </a:r>
            <a:r>
              <a:rPr lang="en-US" sz="2400" dirty="0" smtClean="0"/>
              <a:t>translations.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2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 As </a:t>
            </a:r>
            <a:r>
              <a:rPr lang="en-US" sz="2400" dirty="0"/>
              <a:t>a future work, we have planned to develop a technique for combining multiple SMT systems using stacked generalization algorithm</a:t>
            </a:r>
            <a:endParaRPr lang="fa-IR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8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8082"/>
          </a:xfrm>
        </p:spPr>
        <p:txBody>
          <a:bodyPr/>
          <a:lstStyle/>
          <a:p>
            <a:r>
              <a:rPr lang="en-US" dirty="0" smtClean="0"/>
              <a:t>5. Conclusion and future work</a:t>
            </a:r>
            <a:endParaRPr lang="fa-IR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27" y="158701"/>
            <a:ext cx="533400" cy="54292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383889" y="701626"/>
            <a:ext cx="768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" dirty="0" err="1" smtClean="0"/>
              <a:t>Amirkabir</a:t>
            </a:r>
            <a:r>
              <a:rPr lang="en-US" sz="800" dirty="0" smtClean="0"/>
              <a:t> </a:t>
            </a:r>
            <a:r>
              <a:rPr lang="en-US" sz="800" dirty="0"/>
              <a:t>University of </a:t>
            </a:r>
            <a:r>
              <a:rPr lang="en-US" sz="800" dirty="0" smtClean="0"/>
              <a:t>Technology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9344" y="1706216"/>
            <a:ext cx="99384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 Moreover</a:t>
            </a:r>
            <a:r>
              <a:rPr lang="en-US" sz="2400" dirty="0"/>
              <a:t>, we are running more tests with different language-pairs and larger corpora</a:t>
            </a:r>
            <a:r>
              <a:rPr lang="en-US" sz="24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 As </a:t>
            </a:r>
            <a:r>
              <a:rPr lang="en-US" sz="2400" dirty="0"/>
              <a:t>another future work, we will apply our framework under different SMT paradigms such as hierarchical phrase-based SMT and syntax-based SMT</a:t>
            </a:r>
            <a:r>
              <a:rPr lang="en-US" sz="24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619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8082"/>
          </a:xfrm>
        </p:spPr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 References</a:t>
            </a:r>
            <a:endParaRPr lang="fa-IR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27" y="158701"/>
            <a:ext cx="533400" cy="54292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383889" y="701626"/>
            <a:ext cx="768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" dirty="0" err="1" smtClean="0"/>
              <a:t>Amirkabir</a:t>
            </a:r>
            <a:r>
              <a:rPr lang="en-US" sz="800" dirty="0" smtClean="0"/>
              <a:t> </a:t>
            </a:r>
            <a:r>
              <a:rPr lang="en-US" sz="800" dirty="0"/>
              <a:t>University of </a:t>
            </a:r>
            <a:r>
              <a:rPr lang="en-US" sz="800" dirty="0" smtClean="0"/>
              <a:t>Technology</a:t>
            </a:r>
          </a:p>
        </p:txBody>
      </p:sp>
      <p:sp>
        <p:nvSpPr>
          <p:cNvPr id="3" name="Rectangle 2"/>
          <p:cNvSpPr/>
          <p:nvPr/>
        </p:nvSpPr>
        <p:spPr>
          <a:xfrm>
            <a:off x="646111" y="1706216"/>
            <a:ext cx="111267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>
                <a:cs typeface="+mj-cs"/>
              </a:rPr>
              <a:t>Almut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Silja</a:t>
            </a:r>
            <a:r>
              <a:rPr lang="en-US" dirty="0">
                <a:cs typeface="+mj-cs"/>
              </a:rPr>
              <a:t> Hildebrand and Stephan Vogel. 2008. Combination of machine </a:t>
            </a:r>
            <a:r>
              <a:rPr lang="en-US" dirty="0" smtClean="0">
                <a:cs typeface="+mj-cs"/>
              </a:rPr>
              <a:t>translation systems </a:t>
            </a:r>
            <a:r>
              <a:rPr lang="en-US" dirty="0">
                <a:cs typeface="+mj-cs"/>
              </a:rPr>
              <a:t>via hypothesis selection from combined n-best lists.</a:t>
            </a:r>
            <a:r>
              <a:rPr lang="en-US" i="1" dirty="0">
                <a:cs typeface="+mj-cs"/>
              </a:rPr>
              <a:t> In Proc. of the 8</a:t>
            </a:r>
            <a:r>
              <a:rPr lang="en-US" i="1" baseline="-25000" dirty="0">
                <a:cs typeface="+mj-cs"/>
              </a:rPr>
              <a:t>th</a:t>
            </a:r>
            <a:r>
              <a:rPr lang="en-US" i="1" dirty="0">
                <a:cs typeface="+mj-cs"/>
              </a:rPr>
              <a:t> </a:t>
            </a:r>
            <a:r>
              <a:rPr lang="en-US" i="1" dirty="0" smtClean="0">
                <a:cs typeface="+mj-cs"/>
              </a:rPr>
              <a:t>AMTA conference</a:t>
            </a:r>
            <a:r>
              <a:rPr lang="en-US" dirty="0">
                <a:cs typeface="+mj-cs"/>
              </a:rPr>
              <a:t>, pages 254-261</a:t>
            </a:r>
            <a:r>
              <a:rPr lang="en-US" dirty="0" smtClean="0">
                <a:cs typeface="+mj-cs"/>
              </a:rPr>
              <a:t>.</a:t>
            </a:r>
            <a:endParaRPr lang="en-US" dirty="0">
              <a:cs typeface="+mj-c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cs typeface="+mj-cs"/>
              </a:rPr>
              <a:t>Evegeny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Matusov</a:t>
            </a:r>
            <a:r>
              <a:rPr lang="en-US" dirty="0">
                <a:cs typeface="+mj-cs"/>
              </a:rPr>
              <a:t>, Nicola </a:t>
            </a:r>
            <a:r>
              <a:rPr lang="en-US" dirty="0" err="1">
                <a:cs typeface="+mj-cs"/>
              </a:rPr>
              <a:t>Ueffing</a:t>
            </a:r>
            <a:r>
              <a:rPr lang="en-US" dirty="0">
                <a:cs typeface="+mj-cs"/>
              </a:rPr>
              <a:t> and Hermann Ney. 2006.  </a:t>
            </a:r>
            <a:r>
              <a:rPr lang="en-US" dirty="0" smtClean="0">
                <a:cs typeface="+mj-cs"/>
              </a:rPr>
              <a:t>Computing </a:t>
            </a:r>
            <a:r>
              <a:rPr lang="en-US" dirty="0">
                <a:cs typeface="+mj-cs"/>
              </a:rPr>
              <a:t>consensus translation from multiple machine translation systems using enhanced hypotheses alignment.</a:t>
            </a:r>
            <a:r>
              <a:rPr lang="en-US" i="1" dirty="0">
                <a:cs typeface="+mj-cs"/>
              </a:rPr>
              <a:t> In Proc. of EACL 2006</a:t>
            </a:r>
            <a:r>
              <a:rPr lang="en-US" dirty="0">
                <a:cs typeface="+mj-cs"/>
              </a:rPr>
              <a:t>, pages </a:t>
            </a:r>
            <a:r>
              <a:rPr lang="en-US" dirty="0" smtClean="0">
                <a:cs typeface="+mj-cs"/>
              </a:rPr>
              <a:t>33-40.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 smtClean="0">
                <a:cs typeface="+mj-cs"/>
              </a:rPr>
              <a:t>Antti-Veikko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>
                <a:cs typeface="+mj-cs"/>
              </a:rPr>
              <a:t>Rosti</a:t>
            </a:r>
            <a:r>
              <a:rPr lang="en-US" dirty="0">
                <a:cs typeface="+mj-cs"/>
              </a:rPr>
              <a:t>, Spyros </a:t>
            </a:r>
            <a:r>
              <a:rPr lang="en-US" dirty="0" err="1">
                <a:cs typeface="+mj-cs"/>
              </a:rPr>
              <a:t>Matsoukas</a:t>
            </a:r>
            <a:r>
              <a:rPr lang="en-US" dirty="0">
                <a:cs typeface="+mj-cs"/>
              </a:rPr>
              <a:t> and Richard Schwartz. 2007. Improved word-level system combination for machine translation.</a:t>
            </a:r>
            <a:r>
              <a:rPr lang="en-US" i="1" dirty="0">
                <a:cs typeface="+mj-cs"/>
              </a:rPr>
              <a:t> In Proc. of the 45th Annual Meeting of the Association for Computational Linguistics</a:t>
            </a:r>
            <a:r>
              <a:rPr lang="en-US" dirty="0">
                <a:cs typeface="+mj-cs"/>
              </a:rPr>
              <a:t>, pages. 312-319</a:t>
            </a:r>
            <a:r>
              <a:rPr lang="en-US" dirty="0" smtClean="0">
                <a:cs typeface="+mj-cs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cs typeface="+mj-cs"/>
              </a:rPr>
              <a:t>Michel </a:t>
            </a:r>
            <a:r>
              <a:rPr lang="en-US" dirty="0" err="1">
                <a:cs typeface="+mj-cs"/>
              </a:rPr>
              <a:t>Simard</a:t>
            </a:r>
            <a:r>
              <a:rPr lang="en-US" dirty="0">
                <a:cs typeface="+mj-cs"/>
              </a:rPr>
              <a:t>, Cyril </a:t>
            </a:r>
            <a:r>
              <a:rPr lang="en-US" dirty="0" err="1">
                <a:cs typeface="+mj-cs"/>
              </a:rPr>
              <a:t>Goutte</a:t>
            </a:r>
            <a:r>
              <a:rPr lang="en-US" dirty="0">
                <a:cs typeface="+mj-cs"/>
              </a:rPr>
              <a:t>, and Pierre Isabelle. 2007a. Statistical phrase-based post-editing.</a:t>
            </a:r>
            <a:r>
              <a:rPr lang="en-US" i="1" dirty="0">
                <a:cs typeface="+mj-cs"/>
              </a:rPr>
              <a:t> In NAACL-HLT</a:t>
            </a:r>
            <a:r>
              <a:rPr lang="en-US" dirty="0">
                <a:cs typeface="+mj-cs"/>
              </a:rPr>
              <a:t>, pages 508-515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cs typeface="+mj-cs"/>
              </a:rPr>
              <a:t>Béchara</a:t>
            </a:r>
            <a:r>
              <a:rPr lang="en-US" dirty="0">
                <a:cs typeface="+mj-cs"/>
              </a:rPr>
              <a:t>, H., Y. Ma, and J. van </a:t>
            </a:r>
            <a:r>
              <a:rPr lang="en-US" dirty="0" err="1">
                <a:cs typeface="+mj-cs"/>
              </a:rPr>
              <a:t>Genabith</a:t>
            </a:r>
            <a:r>
              <a:rPr lang="en-US" dirty="0">
                <a:cs typeface="+mj-cs"/>
              </a:rPr>
              <a:t>. 2011. Post-editing for a statistical MT system.</a:t>
            </a:r>
            <a:r>
              <a:rPr lang="en-US" i="1" dirty="0">
                <a:cs typeface="+mj-cs"/>
              </a:rPr>
              <a:t> In MT Summit XIII</a:t>
            </a:r>
            <a:r>
              <a:rPr lang="en-US" dirty="0">
                <a:cs typeface="+mj-cs"/>
              </a:rPr>
              <a:t>, pages 308-315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cs typeface="+mj-cs"/>
              </a:rPr>
              <a:t>David H. </a:t>
            </a:r>
            <a:r>
              <a:rPr lang="en-US" dirty="0" err="1">
                <a:cs typeface="+mj-cs"/>
              </a:rPr>
              <a:t>Wolpert</a:t>
            </a:r>
            <a:r>
              <a:rPr lang="en-US" dirty="0">
                <a:cs typeface="+mj-cs"/>
              </a:rPr>
              <a:t>. 1992. Stacked generalization</a:t>
            </a:r>
            <a:r>
              <a:rPr lang="en-US" i="1" dirty="0">
                <a:cs typeface="+mj-cs"/>
              </a:rPr>
              <a:t>.</a:t>
            </a:r>
            <a:r>
              <a:rPr lang="en-US" dirty="0">
                <a:cs typeface="+mj-cs"/>
              </a:rPr>
              <a:t> </a:t>
            </a:r>
            <a:r>
              <a:rPr lang="en-US" i="1" dirty="0">
                <a:cs typeface="+mj-cs"/>
              </a:rPr>
              <a:t>Neural Networks</a:t>
            </a:r>
            <a:r>
              <a:rPr lang="en-US" dirty="0">
                <a:cs typeface="+mj-cs"/>
              </a:rPr>
              <a:t>, 5(2): 241-259.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cs typeface="+mj-cs"/>
              </a:rPr>
              <a:t>Leo </a:t>
            </a:r>
            <a:r>
              <a:rPr lang="en-US" dirty="0" err="1">
                <a:cs typeface="+mj-cs"/>
              </a:rPr>
              <a:t>Breiman</a:t>
            </a:r>
            <a:r>
              <a:rPr lang="en-US" dirty="0">
                <a:cs typeface="+mj-cs"/>
              </a:rPr>
              <a:t>. 1996b. Bagging predictors</a:t>
            </a:r>
            <a:r>
              <a:rPr lang="en-US" i="1" dirty="0">
                <a:cs typeface="+mj-cs"/>
              </a:rPr>
              <a:t>.</a:t>
            </a:r>
            <a:r>
              <a:rPr lang="en-US" dirty="0">
                <a:cs typeface="+mj-cs"/>
              </a:rPr>
              <a:t> </a:t>
            </a:r>
            <a:r>
              <a:rPr lang="en-US" i="1" dirty="0">
                <a:cs typeface="+mj-cs"/>
              </a:rPr>
              <a:t>Machine Learning</a:t>
            </a:r>
            <a:r>
              <a:rPr lang="en-US" dirty="0">
                <a:cs typeface="+mj-cs"/>
              </a:rPr>
              <a:t>,</a:t>
            </a:r>
            <a:r>
              <a:rPr lang="en-US" i="1" dirty="0">
                <a:cs typeface="+mj-cs"/>
              </a:rPr>
              <a:t> </a:t>
            </a:r>
            <a:r>
              <a:rPr lang="en-US" dirty="0">
                <a:cs typeface="+mj-cs"/>
              </a:rPr>
              <a:t>24(2):123-140.</a:t>
            </a:r>
          </a:p>
          <a:p>
            <a:pPr marL="457200" indent="-457200" algn="just">
              <a:buFont typeface="+mj-lt"/>
              <a:buAutoNum type="arabicPeriod"/>
            </a:pP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8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3" y="3124201"/>
            <a:ext cx="9899733" cy="1653180"/>
          </a:xfrm>
        </p:spPr>
        <p:txBody>
          <a:bodyPr/>
          <a:lstStyle/>
          <a:p>
            <a:pPr algn="ctr"/>
            <a:r>
              <a:rPr lang="en-US" sz="11500" dirty="0" smtClean="0"/>
              <a:t>THANK YOU</a:t>
            </a:r>
            <a:endParaRPr lang="en-US" sz="11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27" y="158701"/>
            <a:ext cx="533400" cy="542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83889" y="701626"/>
            <a:ext cx="768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" dirty="0" err="1" smtClean="0"/>
              <a:t>Amirkabir</a:t>
            </a:r>
            <a:r>
              <a:rPr lang="en-US" sz="800" dirty="0" smtClean="0"/>
              <a:t> </a:t>
            </a:r>
            <a:r>
              <a:rPr lang="en-US" sz="800" dirty="0"/>
              <a:t>University of </a:t>
            </a:r>
            <a:r>
              <a:rPr lang="en-US" sz="800" dirty="0" smtClean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2872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701626"/>
            <a:ext cx="9404723" cy="905819"/>
          </a:xfrm>
        </p:spPr>
        <p:txBody>
          <a:bodyPr/>
          <a:lstStyle/>
          <a:p>
            <a:r>
              <a:rPr lang="en-US" b="1" dirty="0" smtClean="0"/>
              <a:t>1. Introduction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939474"/>
            <a:ext cx="11545889" cy="489857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Traditional approaches to </a:t>
            </a:r>
            <a:r>
              <a:rPr lang="en-US" i="1" dirty="0" smtClean="0">
                <a:solidFill>
                  <a:srgbClr val="FFFF00"/>
                </a:solidFill>
              </a:rPr>
              <a:t>System Combination</a:t>
            </a:r>
            <a:r>
              <a:rPr lang="en-US" i="1" dirty="0" smtClean="0"/>
              <a:t> </a:t>
            </a:r>
            <a:r>
              <a:rPr lang="en-US" dirty="0" smtClean="0"/>
              <a:t>need </a:t>
            </a:r>
            <a:r>
              <a:rPr lang="en-US" dirty="0"/>
              <a:t>multiple structurally different SMT </a:t>
            </a:r>
            <a:r>
              <a:rPr lang="en-US" dirty="0" smtClean="0"/>
              <a:t>systems.</a:t>
            </a:r>
          </a:p>
          <a:p>
            <a:pPr algn="l" rtl="0"/>
            <a:r>
              <a:rPr lang="en-US" dirty="0" smtClean="0"/>
              <a:t>In this research, we focus on a </a:t>
            </a:r>
            <a:r>
              <a:rPr lang="en-US" dirty="0"/>
              <a:t>single </a:t>
            </a:r>
            <a:r>
              <a:rPr lang="en-US" dirty="0" smtClean="0"/>
              <a:t>SMT system.</a:t>
            </a:r>
          </a:p>
          <a:p>
            <a:pPr algn="l" rtl="0"/>
            <a:r>
              <a:rPr lang="en-US" dirty="0" smtClean="0"/>
              <a:t>We try to introduce a </a:t>
            </a:r>
            <a:r>
              <a:rPr lang="en-US" b="1" dirty="0" smtClean="0">
                <a:solidFill>
                  <a:srgbClr val="FFFF00"/>
                </a:solidFill>
              </a:rPr>
              <a:t>meta-level SMT</a:t>
            </a:r>
            <a:r>
              <a:rPr lang="en-US" dirty="0" smtClean="0"/>
              <a:t> </a:t>
            </a:r>
            <a:r>
              <a:rPr lang="en-US" dirty="0"/>
              <a:t>which can learn how to decrease or modify translation </a:t>
            </a:r>
            <a:r>
              <a:rPr lang="en-US" dirty="0" smtClean="0"/>
              <a:t>errors.</a:t>
            </a:r>
          </a:p>
          <a:p>
            <a:pPr algn="l" rtl="0"/>
            <a:r>
              <a:rPr lang="en-US" dirty="0" smtClean="0"/>
              <a:t>To do this, we utilize an Ensemble Learning algorithm, called </a:t>
            </a:r>
            <a:r>
              <a:rPr lang="en-US" i="1" dirty="0" smtClean="0">
                <a:solidFill>
                  <a:srgbClr val="FFFF00"/>
                </a:solidFill>
              </a:rPr>
              <a:t>Stacking.</a:t>
            </a:r>
          </a:p>
          <a:p>
            <a:pPr algn="l" rtl="0"/>
            <a:r>
              <a:rPr lang="en-US" dirty="0" smtClean="0"/>
              <a:t>The basic idea : </a:t>
            </a:r>
          </a:p>
          <a:p>
            <a:pPr lvl="1" algn="l" rtl="0"/>
            <a:r>
              <a:rPr lang="en-US" dirty="0"/>
              <a:t>a collection of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i="1" dirty="0">
                <a:solidFill>
                  <a:srgbClr val="FFFF00"/>
                </a:solidFill>
              </a:rPr>
              <a:t>base-level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SMTs is generated for obtaining a meta-level </a:t>
            </a:r>
            <a:r>
              <a:rPr lang="en-US" dirty="0" smtClean="0"/>
              <a:t>corpus</a:t>
            </a:r>
          </a:p>
          <a:p>
            <a:pPr lvl="1" algn="l" rtl="0"/>
            <a:r>
              <a:rPr lang="en-US" dirty="0"/>
              <a:t>Then a meta-level SMT is trained on this </a:t>
            </a:r>
            <a:r>
              <a:rPr lang="en-US" dirty="0" smtClean="0"/>
              <a:t>corpus</a:t>
            </a:r>
          </a:p>
          <a:p>
            <a:pPr algn="l" rtl="0"/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address the issue of how to adapt </a:t>
            </a:r>
            <a:r>
              <a:rPr lang="en-US" dirty="0" smtClean="0"/>
              <a:t>Stacking to SMT.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27" y="158701"/>
            <a:ext cx="533400" cy="542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83889" y="701626"/>
            <a:ext cx="768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" dirty="0" err="1" smtClean="0"/>
              <a:t>Amirkabir</a:t>
            </a:r>
            <a:r>
              <a:rPr lang="en-US" sz="800" dirty="0" smtClean="0"/>
              <a:t> </a:t>
            </a:r>
            <a:r>
              <a:rPr lang="en-US" sz="800" dirty="0"/>
              <a:t>University of </a:t>
            </a:r>
            <a:r>
              <a:rPr lang="en-US" sz="800" dirty="0" smtClean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20254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892622"/>
            <a:ext cx="9404723" cy="905819"/>
          </a:xfrm>
        </p:spPr>
        <p:txBody>
          <a:bodyPr/>
          <a:lstStyle/>
          <a:p>
            <a:r>
              <a:rPr lang="en-US" b="1" dirty="0" smtClean="0"/>
              <a:t>2. Background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6112" y="1953477"/>
                <a:ext cx="11019020" cy="4898570"/>
              </a:xfrm>
            </p:spPr>
            <p:txBody>
              <a:bodyPr>
                <a:normAutofit/>
              </a:bodyPr>
              <a:lstStyle/>
              <a:p>
                <a:pPr marL="0" indent="0" algn="just" rtl="0">
                  <a:buNone/>
                </a:pPr>
                <a:r>
                  <a:rPr lang="en-US" b="1" i="1" dirty="0" smtClean="0">
                    <a:solidFill>
                      <a:srgbClr val="FFFF00"/>
                    </a:solidFill>
                  </a:rPr>
                  <a:t>2.1 Log-linear model and statistical machine translation :</a:t>
                </a:r>
              </a:p>
              <a:p>
                <a:pPr algn="just" rtl="0"/>
                <a:r>
                  <a:rPr lang="en-US" dirty="0"/>
                  <a:t>Given a source string </a:t>
                </a:r>
                <a:r>
                  <a:rPr lang="en-US" i="1" dirty="0" smtClean="0"/>
                  <a:t>S </a:t>
                </a:r>
                <a:r>
                  <a:rPr lang="en-US" dirty="0"/>
                  <a:t>, the goal of SMT </a:t>
                </a:r>
                <a:r>
                  <a:rPr lang="en-US" dirty="0" smtClean="0"/>
                  <a:t>is to find </a:t>
                </a:r>
                <a:r>
                  <a:rPr lang="en-US" dirty="0"/>
                  <a:t>a target string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from </a:t>
                </a:r>
                <a:r>
                  <a:rPr lang="en-US" dirty="0"/>
                  <a:t>all possible </a:t>
                </a:r>
                <a:r>
                  <a:rPr lang="en-US" dirty="0" smtClean="0"/>
                  <a:t>translations :</a:t>
                </a:r>
              </a:p>
              <a:p>
                <a:pPr algn="just" rtl="0"/>
                <a:endParaRPr lang="en-US" dirty="0" smtClean="0"/>
              </a:p>
              <a:p>
                <a:pPr algn="just" rtl="0"/>
                <a:endParaRPr lang="en-US" i="1" dirty="0" smtClean="0"/>
              </a:p>
              <a:p>
                <a:pPr algn="just" rtl="0"/>
                <a:r>
                  <a:rPr lang="en-US" dirty="0" smtClean="0"/>
                  <a:t>In meta-SMT, </a:t>
                </a:r>
                <a:r>
                  <a:rPr lang="en-US" dirty="0"/>
                  <a:t>given a machinery </a:t>
                </a:r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, </a:t>
                </a:r>
                <a:r>
                  <a:rPr lang="en-US" sz="2100" dirty="0"/>
                  <a:t>the goal </a:t>
                </a:r>
                <a:r>
                  <a:rPr lang="en-US" sz="2100" dirty="0" smtClean="0"/>
                  <a:t>is </a:t>
                </a:r>
                <a:r>
                  <a:rPr lang="en-US" sz="2100" dirty="0"/>
                  <a:t>to find a target </a:t>
                </a:r>
                <a:r>
                  <a:rPr lang="en-US" sz="2100" dirty="0" smtClean="0"/>
                  <a:t>sentence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2100" dirty="0" smtClean="0"/>
                  <a:t> :</a:t>
                </a:r>
              </a:p>
              <a:p>
                <a:pPr algn="just" rtl="0"/>
                <a:endParaRPr lang="en-US" sz="2100" dirty="0"/>
              </a:p>
              <a:p>
                <a:pPr algn="just" rtl="0"/>
                <a:endParaRPr lang="en-US" dirty="0" smtClean="0"/>
              </a:p>
              <a:p>
                <a:pPr marL="0" indent="0" algn="just" rtl="0">
                  <a:buNone/>
                </a:pPr>
                <a:r>
                  <a:rPr lang="en-US" sz="2200" dirty="0" smtClean="0"/>
                  <a:t> </a:t>
                </a:r>
                <a:endParaRPr lang="el-GR" sz="2200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112" y="1953477"/>
                <a:ext cx="11019020" cy="4898570"/>
              </a:xfrm>
              <a:blipFill rotWithShape="0">
                <a:blip r:embed="rId2"/>
                <a:stretch>
                  <a:fillRect l="-608" t="-622" r="-498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27" y="158701"/>
            <a:ext cx="533400" cy="542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83889" y="701626"/>
            <a:ext cx="768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" dirty="0" err="1" smtClean="0"/>
              <a:t>Amirkabir</a:t>
            </a:r>
            <a:r>
              <a:rPr lang="en-US" sz="800" dirty="0" smtClean="0"/>
              <a:t> </a:t>
            </a:r>
            <a:r>
              <a:rPr lang="en-US" sz="800" dirty="0"/>
              <a:t>University of </a:t>
            </a:r>
            <a:r>
              <a:rPr lang="en-US" sz="800" dirty="0" smtClean="0"/>
              <a:t>Technology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140241" y="4846086"/>
                <a:ext cx="3564924" cy="496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𝑎𝑟𝑔𝑚𝑎𝑥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𝑝𝑟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241" y="4846086"/>
                <a:ext cx="3564924" cy="496867"/>
              </a:xfrm>
              <a:prstGeom prst="rect">
                <a:avLst/>
              </a:prstGeom>
              <a:blipFill rotWithShape="0">
                <a:blip r:embed="rId4"/>
                <a:stretch>
                  <a:fillRect t="-9877" b="-1111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40241" y="3249896"/>
                <a:ext cx="3573351" cy="510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5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𝑎𝑟𝑔𝑚𝑎𝑥</m:t>
                          </m:r>
                        </m:e>
                        <m:sub>
                          <m:sSub>
                            <m:sSubPr>
                              <m:ctrlPr>
                                <a:rPr lang="en-US" sz="25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500" i="1">
                          <a:latin typeface="Cambria Math" panose="02040503050406030204" pitchFamily="18" charset="0"/>
                        </a:rPr>
                        <m:t>𝑝𝑟</m:t>
                      </m:r>
                      <m:d>
                        <m:dPr>
                          <m:ctrlPr>
                            <a:rPr lang="en-US" sz="25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5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5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241" y="3249896"/>
                <a:ext cx="3573351" cy="510204"/>
              </a:xfrm>
              <a:prstGeom prst="rect">
                <a:avLst/>
              </a:prstGeom>
              <a:blipFill rotWithShape="0">
                <a:blip r:embed="rId5"/>
                <a:stretch>
                  <a:fillRect b="-1309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6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646110" y="4825322"/>
                <a:ext cx="11545889" cy="33067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20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lvl="1" algn="l" rtl="0"/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500" dirty="0"/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2000" dirty="0"/>
                  <a:t> disjoint almost equal parts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 algn="l" rtl="0"/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5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5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500" dirty="0"/>
                  <a:t> : </a:t>
                </a:r>
                <a:r>
                  <a:rPr lang="en-US" sz="2000" dirty="0"/>
                  <a:t>set of different </a:t>
                </a:r>
                <a:r>
                  <a:rPr lang="en-US" sz="2000" dirty="0" smtClean="0"/>
                  <a:t>Learning algorithms</a:t>
                </a:r>
                <a:endParaRPr lang="en-US" sz="2000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10" y="4825322"/>
                <a:ext cx="11545889" cy="33067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63904" cy="905819"/>
          </a:xfrm>
        </p:spPr>
        <p:txBody>
          <a:bodyPr/>
          <a:lstStyle/>
          <a:p>
            <a:r>
              <a:rPr lang="en-US" sz="3000" b="1" dirty="0" smtClean="0"/>
              <a:t>2.1 Stacking for Classification</a:t>
            </a:r>
            <a:endParaRPr lang="fa-IR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6111" y="1567544"/>
                <a:ext cx="11545889" cy="3306783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b="1" i="1" dirty="0" smtClean="0">
                    <a:solidFill>
                      <a:srgbClr val="FFFF00"/>
                    </a:solidFill>
                  </a:rPr>
                  <a:t>Overview</a:t>
                </a:r>
              </a:p>
              <a:p>
                <a:pPr algn="l" rtl="0"/>
                <a:r>
                  <a:rPr lang="en-US" dirty="0" smtClean="0"/>
                  <a:t>Proposed by </a:t>
                </a:r>
                <a:r>
                  <a:rPr lang="en-US" dirty="0" err="1" smtClean="0"/>
                  <a:t>Wolpert</a:t>
                </a:r>
                <a:r>
                  <a:rPr lang="en-US" dirty="0" smtClean="0"/>
                  <a:t>(1992) </a:t>
                </a:r>
              </a:p>
              <a:p>
                <a:pPr algn="l" rtl="0"/>
                <a:r>
                  <a:rPr lang="en-US" dirty="0" smtClean="0"/>
                  <a:t>learn </a:t>
                </a:r>
                <a:r>
                  <a:rPr lang="en-US" dirty="0"/>
                  <a:t>a meta-level (or level-1) classifier based on the output of base-level (or level-0) </a:t>
                </a:r>
                <a:r>
                  <a:rPr lang="en-US" dirty="0" smtClean="0"/>
                  <a:t>classifiers</a:t>
                </a:r>
                <a:r>
                  <a:rPr lang="en-US" dirty="0"/>
                  <a:t>, estimated via cross-validation as </a:t>
                </a:r>
                <a:r>
                  <a:rPr lang="en-US" dirty="0" smtClean="0"/>
                  <a:t>follows:</a:t>
                </a:r>
              </a:p>
              <a:p>
                <a:pPr lvl="1" algn="l" rtl="0"/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sz="25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5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500" dirty="0" smtClean="0"/>
              </a:p>
              <a:p>
                <a:pPr lvl="1" algn="l" rtl="0"/>
                <a:endParaRPr lang="en-US" sz="2500" dirty="0"/>
              </a:p>
              <a:p>
                <a:pPr lvl="1" algn="l" rtl="0"/>
                <a:endParaRPr lang="en-US" sz="25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111" y="1567544"/>
                <a:ext cx="11545889" cy="3306783"/>
              </a:xfrm>
              <a:blipFill rotWithShape="0">
                <a:blip r:embed="rId3"/>
                <a:stretch>
                  <a:fillRect l="-581" t="-92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27" y="158701"/>
            <a:ext cx="533400" cy="542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83889" y="701626"/>
            <a:ext cx="768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" dirty="0" err="1" smtClean="0"/>
              <a:t>Amirkabir</a:t>
            </a:r>
            <a:r>
              <a:rPr lang="en-US" sz="800" dirty="0" smtClean="0"/>
              <a:t> </a:t>
            </a:r>
            <a:r>
              <a:rPr lang="en-US" sz="800" dirty="0"/>
              <a:t>University of </a:t>
            </a:r>
            <a:r>
              <a:rPr lang="en-US" sz="800" dirty="0" smtClean="0"/>
              <a:t>Technology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cxnSp>
        <p:nvCxnSpPr>
          <p:cNvPr id="9" name="AutoShape 25"/>
          <p:cNvCxnSpPr>
            <a:cxnSpLocks noChangeShapeType="1"/>
          </p:cNvCxnSpPr>
          <p:nvPr/>
        </p:nvCxnSpPr>
        <p:spPr bwMode="auto">
          <a:xfrm>
            <a:off x="3638581" y="3703079"/>
            <a:ext cx="597243" cy="411721"/>
          </a:xfrm>
          <a:prstGeom prst="straightConnector1">
            <a:avLst/>
          </a:prstGeom>
          <a:ln w="44450"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AutoShape 25"/>
          <p:cNvCxnSpPr>
            <a:cxnSpLocks noChangeShapeType="1"/>
          </p:cNvCxnSpPr>
          <p:nvPr/>
        </p:nvCxnSpPr>
        <p:spPr bwMode="auto">
          <a:xfrm flipH="1">
            <a:off x="2487706" y="3668419"/>
            <a:ext cx="718029" cy="293702"/>
          </a:xfrm>
          <a:prstGeom prst="straightConnector1">
            <a:avLst/>
          </a:prstGeom>
          <a:ln w="44450"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638581" y="4123752"/>
            <a:ext cx="16401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/>
              <a:t>Class Value</a:t>
            </a:r>
            <a:endParaRPr lang="en-US" sz="2000" b="1" dirty="0"/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1565542" y="4123752"/>
            <a:ext cx="20521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/>
              <a:t>Feature Vector</a:t>
            </a:r>
            <a:endParaRPr lang="en-US" sz="2000" b="1" dirty="0"/>
          </a:p>
        </p:txBody>
      </p:sp>
      <p:sp>
        <p:nvSpPr>
          <p:cNvPr id="17" name="Right Arrow 16"/>
          <p:cNvSpPr/>
          <p:nvPr/>
        </p:nvSpPr>
        <p:spPr>
          <a:xfrm>
            <a:off x="1817615" y="4721927"/>
            <a:ext cx="3340136" cy="71052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J-fold cross-validation</a:t>
            </a:r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1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  <p:bldP spid="13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63904" cy="905819"/>
          </a:xfrm>
        </p:spPr>
        <p:txBody>
          <a:bodyPr/>
          <a:lstStyle/>
          <a:p>
            <a:r>
              <a:rPr lang="en-US" sz="3000" b="1" dirty="0" smtClean="0"/>
              <a:t>2.1 Stacking for Classification</a:t>
            </a:r>
            <a:endParaRPr lang="fa-IR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6111" y="1567544"/>
                <a:ext cx="11545889" cy="2143844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b="1" i="1" dirty="0" smtClean="0">
                    <a:solidFill>
                      <a:srgbClr val="FFFF00"/>
                    </a:solidFill>
                  </a:rPr>
                  <a:t>Overview</a:t>
                </a:r>
              </a:p>
              <a:p>
                <a:pPr lvl="1" algn="l" rtl="0"/>
                <a:r>
                  <a:rPr lang="en-US" dirty="0" smtClean="0"/>
                  <a:t>Define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500" dirty="0" smtClean="0"/>
                  <a:t>  ,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\</m:t>
                    </m:r>
                    <m:sSup>
                      <m:sSupPr>
                        <m:ctrlPr>
                          <a:rPr lang="en-US" sz="25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en-US" sz="2500" dirty="0"/>
              </a:p>
              <a:p>
                <a:pPr lvl="1" algn="l" rtl="0"/>
                <a:endParaRPr lang="en-US" sz="2500" dirty="0" smtClean="0"/>
              </a:p>
              <a:p>
                <a:pPr lvl="1" algn="l" rtl="0"/>
                <a:endParaRPr lang="en-US" sz="2500" dirty="0" smtClean="0"/>
              </a:p>
              <a:p>
                <a:pPr lvl="1" algn="l" rtl="0"/>
                <a:endParaRPr lang="en-US" dirty="0"/>
              </a:p>
              <a:p>
                <a:pPr marL="0" indent="0" algn="l" rtl="0">
                  <a:buNone/>
                </a:pPr>
                <a:endParaRPr lang="el-GR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111" y="1567544"/>
                <a:ext cx="11545889" cy="2143844"/>
              </a:xfrm>
              <a:blipFill rotWithShape="0">
                <a:blip r:embed="rId2"/>
                <a:stretch>
                  <a:fillRect l="-581" t="-142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27" y="158701"/>
            <a:ext cx="533400" cy="542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83889" y="701626"/>
            <a:ext cx="768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" dirty="0" err="1" smtClean="0"/>
              <a:t>Amirkabir</a:t>
            </a:r>
            <a:r>
              <a:rPr lang="en-US" sz="800" dirty="0" smtClean="0"/>
              <a:t> </a:t>
            </a:r>
            <a:r>
              <a:rPr lang="en-US" sz="800" dirty="0"/>
              <a:t>University of </a:t>
            </a:r>
            <a:r>
              <a:rPr lang="en-US" sz="800" dirty="0" smtClean="0"/>
              <a:t>Technology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cxnSp>
        <p:nvCxnSpPr>
          <p:cNvPr id="9" name="AutoShape 25"/>
          <p:cNvCxnSpPr>
            <a:cxnSpLocks noChangeShapeType="1"/>
          </p:cNvCxnSpPr>
          <p:nvPr/>
        </p:nvCxnSpPr>
        <p:spPr bwMode="auto">
          <a:xfrm>
            <a:off x="3761015" y="2506191"/>
            <a:ext cx="418866" cy="500716"/>
          </a:xfrm>
          <a:prstGeom prst="straightConnector1">
            <a:avLst/>
          </a:prstGeom>
          <a:ln w="44450"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AutoShape 25"/>
          <p:cNvCxnSpPr>
            <a:cxnSpLocks noChangeShapeType="1"/>
          </p:cNvCxnSpPr>
          <p:nvPr/>
        </p:nvCxnSpPr>
        <p:spPr bwMode="auto">
          <a:xfrm flipH="1">
            <a:off x="2030506" y="2493966"/>
            <a:ext cx="555547" cy="432114"/>
          </a:xfrm>
          <a:prstGeom prst="straightConnector1">
            <a:avLst/>
          </a:prstGeom>
          <a:ln w="44450"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646241" y="2975346"/>
            <a:ext cx="15680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/>
              <a:t>Training set</a:t>
            </a:r>
            <a:endParaRPr lang="en-US" sz="2000" b="1" dirty="0"/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1282853" y="2906674"/>
            <a:ext cx="10695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/>
              <a:t>Test set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417510" y="3642664"/>
                <a:ext cx="11545889" cy="21438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20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lvl="1" algn="l" rtl="0"/>
                <a:r>
                  <a:rPr lang="en-US" sz="2000" dirty="0"/>
                  <a:t>At each </a:t>
                </a:r>
                <a:r>
                  <a:rPr lang="en-US" sz="2000" i="1" dirty="0"/>
                  <a:t>j-</a:t>
                </a:r>
                <a:r>
                  <a:rPr lang="en-US" sz="2000" dirty="0" err="1"/>
                  <a:t>th</a:t>
                </a:r>
                <a:r>
                  <a:rPr lang="en-US" sz="2000" dirty="0"/>
                  <a:t> step,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given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000" dirty="0"/>
                  <a:t> learning algorithms</a:t>
                </a:r>
                <a:r>
                  <a:rPr lang="en-US" sz="2000" dirty="0" smtClean="0"/>
                  <a:t>, </a:t>
                </a:r>
                <a:r>
                  <a:rPr lang="en-US" sz="2000" dirty="0"/>
                  <a:t>we invoke each of them 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\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000" dirty="0"/>
                  <a:t> to induce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000" dirty="0"/>
                  <a:t> and apply to the test part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pPr lvl="1" algn="l" rtl="0"/>
                <a:r>
                  <a:rPr lang="en-US" sz="2000" dirty="0"/>
                  <a:t>The concatenated predictions  + the original class value  =&gt;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</a:p>
              <a:p>
                <a:pPr lvl="1" algn="l" rtl="0"/>
                <a:r>
                  <a:rPr lang="en-US" sz="2000" dirty="0"/>
                  <a:t>At the end of the entire cross-validation :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𝑀𝐷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⋃"/>
                        <m:limLoc m:val="subSup"/>
                        <m:supHide m:val="on"/>
                        <m:ctrlPr>
                          <a:rPr lang="en-US" sz="25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5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en-US" sz="25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nary>
                  </m:oMath>
                </a14:m>
                <a:endParaRPr lang="en-US" sz="2500" dirty="0"/>
              </a:p>
              <a:p>
                <a:pPr lvl="2" algn="l" rtl="0"/>
                <a:endParaRPr lang="en-US" dirty="0"/>
              </a:p>
              <a:p>
                <a:pPr algn="l" rtl="0"/>
                <a:endParaRPr lang="fa-IR" dirty="0"/>
              </a:p>
              <a:p>
                <a:pPr lvl="1" algn="l" rtl="0"/>
                <a:endParaRPr lang="en-US" sz="2500" dirty="0" smtClean="0"/>
              </a:p>
              <a:p>
                <a:pPr lvl="1" algn="l" rtl="0"/>
                <a:endParaRPr lang="en-US" sz="2500" dirty="0" smtClean="0"/>
              </a:p>
              <a:p>
                <a:pPr lvl="1" algn="l" rtl="0"/>
                <a:endParaRPr lang="en-US" dirty="0"/>
              </a:p>
              <a:p>
                <a:pPr marL="0" indent="0" algn="l" rtl="0">
                  <a:buFont typeface="Wingdings 3" charset="2"/>
                  <a:buNone/>
                </a:pPr>
                <a:endParaRPr lang="el-GR" b="1" i="1" dirty="0"/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10" y="3642664"/>
                <a:ext cx="11545889" cy="2143844"/>
              </a:xfrm>
              <a:prstGeom prst="rect">
                <a:avLst/>
              </a:prstGeom>
              <a:blipFill rotWithShape="0">
                <a:blip r:embed="rId4"/>
                <a:stretch>
                  <a:fillRect t="-170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loud Callout 10"/>
          <p:cNvSpPr/>
          <p:nvPr/>
        </p:nvSpPr>
        <p:spPr>
          <a:xfrm>
            <a:off x="5528063" y="3183125"/>
            <a:ext cx="4264710" cy="1532965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full meta-level data set</a:t>
            </a:r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7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63904" cy="905819"/>
          </a:xfrm>
        </p:spPr>
        <p:txBody>
          <a:bodyPr/>
          <a:lstStyle/>
          <a:p>
            <a:r>
              <a:rPr lang="en-US" sz="3000" b="1" dirty="0" smtClean="0"/>
              <a:t>2.1 Stacking for Classification</a:t>
            </a:r>
            <a:endParaRPr lang="fa-IR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6111" y="1567544"/>
                <a:ext cx="11545889" cy="207512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l" rtl="0">
                  <a:buNone/>
                </a:pPr>
                <a:r>
                  <a:rPr lang="en-US" b="1" i="1" dirty="0" smtClean="0">
                    <a:solidFill>
                      <a:srgbClr val="FFFF00"/>
                    </a:solidFill>
                  </a:rPr>
                  <a:t>3.1. Overview</a:t>
                </a:r>
              </a:p>
              <a:p>
                <a:pPr lvl="1" algn="l" rtl="0"/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𝑀𝐷</m:t>
                    </m:r>
                  </m:oMath>
                </a14:m>
                <a:r>
                  <a:rPr lang="en-US" sz="2500" dirty="0" smtClean="0"/>
                  <a:t> is applied to a learning algorithm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500" dirty="0" smtClean="0"/>
                  <a:t> to induce meta-level classifier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500" dirty="0" smtClean="0"/>
                  <a:t>. </a:t>
                </a:r>
                <a:endParaRPr lang="en-US" sz="2500" dirty="0"/>
              </a:p>
              <a:p>
                <a:pPr lvl="1" algn="l" rtl="0"/>
                <a:r>
                  <a:rPr lang="en-US" sz="2500" dirty="0" smtClean="0"/>
                  <a:t>Finally , </a:t>
                </a:r>
              </a:p>
              <a:p>
                <a:pPr lvl="2" algn="l" rtl="0"/>
                <a:r>
                  <a:rPr lang="en-US" sz="2400" dirty="0" smtClean="0"/>
                  <a:t>All the </a:t>
                </a:r>
                <a:r>
                  <a:rPr lang="en-US" sz="2400" dirty="0"/>
                  <a:t>learning algorithms </a:t>
                </a:r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400" dirty="0" smtClean="0"/>
                  <a:t>) are </a:t>
                </a:r>
                <a:r>
                  <a:rPr lang="en-US" sz="2400" dirty="0"/>
                  <a:t>applied to the entire data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300" dirty="0" smtClean="0"/>
                  <a:t> </a:t>
                </a:r>
                <a:r>
                  <a:rPr lang="en-US" sz="2400" dirty="0"/>
                  <a:t>inducing the final base-level </a:t>
                </a:r>
                <a:r>
                  <a:rPr lang="en-US" sz="2400" dirty="0" smtClean="0"/>
                  <a:t>classifiers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300" dirty="0" smtClean="0"/>
                  <a:t> </a:t>
                </a:r>
                <a:r>
                  <a:rPr lang="en-US" sz="2400" dirty="0"/>
                  <a:t>to be used at </a:t>
                </a:r>
                <a:r>
                  <a:rPr lang="en-US" sz="2400" dirty="0" smtClean="0"/>
                  <a:t>runtime.</a:t>
                </a:r>
                <a:endParaRPr lang="en-US" sz="2300" dirty="0" smtClean="0"/>
              </a:p>
              <a:p>
                <a:pPr lvl="1" algn="l" rtl="0"/>
                <a:endParaRPr lang="en-US" sz="2500" dirty="0" smtClean="0"/>
              </a:p>
              <a:p>
                <a:pPr lvl="1" algn="l" rtl="0"/>
                <a:endParaRPr lang="en-US" dirty="0"/>
              </a:p>
              <a:p>
                <a:pPr marL="0" indent="0" algn="l" rtl="0">
                  <a:buNone/>
                </a:pPr>
                <a:endParaRPr lang="el-GR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111" y="1567544"/>
                <a:ext cx="11545889" cy="2075120"/>
              </a:xfrm>
              <a:blipFill rotWithShape="0">
                <a:blip r:embed="rId2"/>
                <a:stretch>
                  <a:fillRect l="-528" t="-4399" r="-126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27" y="158701"/>
            <a:ext cx="533400" cy="542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83889" y="701626"/>
            <a:ext cx="768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" dirty="0" err="1" smtClean="0"/>
              <a:t>Amirkabir</a:t>
            </a:r>
            <a:r>
              <a:rPr lang="en-US" sz="800" dirty="0" smtClean="0"/>
              <a:t> </a:t>
            </a:r>
            <a:r>
              <a:rPr lang="en-US" sz="800" dirty="0"/>
              <a:t>University of </a:t>
            </a:r>
            <a:r>
              <a:rPr lang="en-US" sz="800" dirty="0" smtClean="0"/>
              <a:t>Technology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417510" y="3642664"/>
                <a:ext cx="11545889" cy="21438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20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lvl="1" algn="l" rtl="0"/>
                <a:r>
                  <a:rPr lang="en-US" sz="2200" dirty="0" smtClean="0"/>
                  <a:t> to classify a new instance : </a:t>
                </a:r>
                <a:r>
                  <a:rPr lang="en-US" sz="2200" dirty="0"/>
                  <a:t>the concatenated predictions of all base-level classifiers form a </a:t>
                </a:r>
                <a:r>
                  <a:rPr lang="en-US" sz="2200" i="1" dirty="0">
                    <a:solidFill>
                      <a:srgbClr val="FFFF00"/>
                    </a:solidFill>
                  </a:rPr>
                  <a:t>meta-level vector </a:t>
                </a:r>
                <a:r>
                  <a:rPr lang="en-US" sz="2200" dirty="0"/>
                  <a:t>that is assigned a class value by the meta-level classifier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pPr marL="457200" lvl="1" indent="0" algn="l" rtl="0">
                  <a:buNone/>
                </a:pPr>
                <a:endParaRPr lang="en-US" sz="2200" dirty="0" smtClean="0"/>
              </a:p>
              <a:p>
                <a:pPr lvl="1" algn="l" rtl="0"/>
                <a:endParaRPr lang="en-US" sz="2200" dirty="0"/>
              </a:p>
              <a:p>
                <a:pPr marL="0" indent="0" algn="l" rtl="0">
                  <a:buFont typeface="Wingdings 3" charset="2"/>
                  <a:buNone/>
                </a:pPr>
                <a:endParaRPr lang="el-GR" sz="2200" b="1" i="1" dirty="0"/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10" y="3642664"/>
                <a:ext cx="11545889" cy="2143844"/>
              </a:xfrm>
              <a:prstGeom prst="rect">
                <a:avLst/>
              </a:prstGeom>
              <a:blipFill rotWithShape="0">
                <a:blip r:embed="rId4"/>
                <a:stretch>
                  <a:fillRect t="-199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entagon 10"/>
          <p:cNvSpPr/>
          <p:nvPr/>
        </p:nvSpPr>
        <p:spPr>
          <a:xfrm>
            <a:off x="4058099" y="4951301"/>
            <a:ext cx="4264710" cy="153296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We adopt stacking to SMT in a principled way…</a:t>
            </a:r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2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579328"/>
            <a:ext cx="9763904" cy="905819"/>
          </a:xfrm>
        </p:spPr>
        <p:txBody>
          <a:bodyPr/>
          <a:lstStyle/>
          <a:p>
            <a:r>
              <a:rPr lang="en-US" sz="3000" b="1" dirty="0" smtClean="0"/>
              <a:t>3. Adapting Stacking to SMT</a:t>
            </a:r>
            <a:endParaRPr lang="fa-I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727" y="1615611"/>
            <a:ext cx="11545889" cy="4898570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we adapt it to SMT as follows</a:t>
            </a:r>
            <a:r>
              <a:rPr lang="en-US" dirty="0" smtClean="0"/>
              <a:t>: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1" name="Rectangle 1050"/>
              <p:cNvSpPr/>
              <p:nvPr/>
            </p:nvSpPr>
            <p:spPr>
              <a:xfrm>
                <a:off x="1290917" y="2399163"/>
                <a:ext cx="3899647" cy="6051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200" dirty="0"/>
                  <a:t> 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\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fa-IR" sz="2200" dirty="0"/>
              </a:p>
            </p:txBody>
          </p:sp>
        </mc:Choice>
        <mc:Fallback xmlns="">
          <p:sp>
            <p:nvSpPr>
              <p:cNvPr id="1051" name="Rectangle 10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917" y="2399163"/>
                <a:ext cx="3899647" cy="60511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3" name="Straight Connector 1052"/>
          <p:cNvCxnSpPr/>
          <p:nvPr/>
        </p:nvCxnSpPr>
        <p:spPr>
          <a:xfrm>
            <a:off x="2608729" y="2399163"/>
            <a:ext cx="0" cy="605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4" name="Rectangle 1053"/>
          <p:cNvSpPr/>
          <p:nvPr/>
        </p:nvSpPr>
        <p:spPr>
          <a:xfrm>
            <a:off x="1169894" y="2291586"/>
            <a:ext cx="4168588" cy="83371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/>
              <p:cNvSpPr/>
              <p:nvPr/>
            </p:nvSpPr>
            <p:spPr>
              <a:xfrm>
                <a:off x="2980177" y="3713066"/>
                <a:ext cx="1838937" cy="46255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𝑆𝑀𝑇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𝑃𝑎𝑟𝑎𝑑𝑖𝑔𝑚</m:t>
                      </m:r>
                    </m:oMath>
                  </m:oMathPara>
                </a14:m>
                <a:endParaRPr lang="fa-IR" sz="2000" dirty="0"/>
              </a:p>
            </p:txBody>
          </p:sp>
        </mc:Choice>
        <mc:Fallback xmlns="">
          <p:sp>
            <p:nvSpPr>
              <p:cNvPr id="125" name="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177" y="3713066"/>
                <a:ext cx="1838937" cy="462556"/>
              </a:xfrm>
              <a:prstGeom prst="rect">
                <a:avLst/>
              </a:prstGeom>
              <a:blipFill rotWithShape="0">
                <a:blip r:embed="rId3"/>
                <a:stretch>
                  <a:fillRect r="-3934" b="-632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5" name="Rounded Rectangle 1054"/>
              <p:cNvSpPr/>
              <p:nvPr/>
            </p:nvSpPr>
            <p:spPr>
              <a:xfrm>
                <a:off x="1338923" y="3640921"/>
                <a:ext cx="1179411" cy="60149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𝑆𝑀𝑇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055" name="Rounded Rectangle 10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923" y="3640921"/>
                <a:ext cx="1179411" cy="60149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>
              <a:xfrm>
                <a:off x="1290918" y="4870962"/>
                <a:ext cx="1317812" cy="6051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r>
                  <a:rPr lang="en-US" sz="2200" dirty="0" smtClean="0"/>
                  <a:t>  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𝑀</m:t>
                    </m:r>
                    <m:sSubSup>
                      <m:sSubSupPr>
                        <m:ctrlPr>
                          <a:rPr lang="en-US" sz="2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sz="2200" dirty="0"/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918" y="4870962"/>
                <a:ext cx="1317812" cy="6051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Straight Connector 128"/>
          <p:cNvCxnSpPr/>
          <p:nvPr/>
        </p:nvCxnSpPr>
        <p:spPr>
          <a:xfrm>
            <a:off x="2608729" y="4870962"/>
            <a:ext cx="0" cy="605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1169894" y="4763385"/>
            <a:ext cx="4168588" cy="83371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1" name="Rectangle 130"/>
          <p:cNvSpPr/>
          <p:nvPr/>
        </p:nvSpPr>
        <p:spPr>
          <a:xfrm>
            <a:off x="2608729" y="4870534"/>
            <a:ext cx="2581835" cy="60554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/>
              <p:cNvSpPr/>
              <p:nvPr/>
            </p:nvSpPr>
            <p:spPr>
              <a:xfrm>
                <a:off x="6269673" y="2470444"/>
                <a:ext cx="1838937" cy="46255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𝑆𝑀𝑇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𝑃𝑎𝑟𝑎𝑑𝑖𝑔𝑚</m:t>
                      </m:r>
                    </m:oMath>
                  </m:oMathPara>
                </a14:m>
                <a:endParaRPr lang="fa-IR" sz="2000" dirty="0"/>
              </a:p>
            </p:txBody>
          </p:sp>
        </mc:Choice>
        <mc:Fallback xmlns="">
          <p:sp>
            <p:nvSpPr>
              <p:cNvPr id="134" name="Rectangle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673" y="2470444"/>
                <a:ext cx="1838937" cy="462556"/>
              </a:xfrm>
              <a:prstGeom prst="rect">
                <a:avLst/>
              </a:prstGeom>
              <a:blipFill rotWithShape="0">
                <a:blip r:embed="rId6"/>
                <a:stretch>
                  <a:fillRect r="-4262" b="-632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/>
              <p:cNvSpPr/>
              <p:nvPr/>
            </p:nvSpPr>
            <p:spPr>
              <a:xfrm>
                <a:off x="6269672" y="4942029"/>
                <a:ext cx="1838937" cy="46255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𝑆𝑀𝑇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𝑃𝑎𝑟𝑎𝑑𝑖𝑔𝑚</m:t>
                      </m:r>
                    </m:oMath>
                  </m:oMathPara>
                </a14:m>
                <a:endParaRPr lang="fa-IR" sz="2000" dirty="0"/>
              </a:p>
            </p:txBody>
          </p:sp>
        </mc:Choice>
        <mc:Fallback xmlns="">
          <p:sp>
            <p:nvSpPr>
              <p:cNvPr id="135" name="Rectangle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672" y="4942029"/>
                <a:ext cx="1838937" cy="462556"/>
              </a:xfrm>
              <a:prstGeom prst="rect">
                <a:avLst/>
              </a:prstGeom>
              <a:blipFill rotWithShape="0">
                <a:blip r:embed="rId7"/>
                <a:stretch>
                  <a:fillRect r="-4262" b="-506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ounded Rectangle 135"/>
              <p:cNvSpPr/>
              <p:nvPr/>
            </p:nvSpPr>
            <p:spPr>
              <a:xfrm>
                <a:off x="9474716" y="2406662"/>
                <a:ext cx="1179411" cy="60149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𝑆𝑀𝑇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36" name="Rounded Rectangle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716" y="2406662"/>
                <a:ext cx="1179411" cy="601493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ounded Rectangle 136"/>
              <p:cNvSpPr/>
              <p:nvPr/>
            </p:nvSpPr>
            <p:spPr>
              <a:xfrm>
                <a:off x="9335016" y="4874587"/>
                <a:ext cx="1577514" cy="60149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𝑒𝑡𝑎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𝑆𝑀𝑇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37" name="Rounded Rectangle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016" y="4874587"/>
                <a:ext cx="1577514" cy="601493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8" name="Straight Arrow Connector 1067"/>
          <p:cNvCxnSpPr/>
          <p:nvPr/>
        </p:nvCxnSpPr>
        <p:spPr>
          <a:xfrm>
            <a:off x="5348008" y="2689393"/>
            <a:ext cx="909918" cy="0"/>
          </a:xfrm>
          <a:prstGeom prst="straightConnector1">
            <a:avLst/>
          </a:prstGeom>
          <a:ln>
            <a:headEnd type="oval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5359754" y="5193502"/>
            <a:ext cx="909918" cy="0"/>
          </a:xfrm>
          <a:prstGeom prst="straightConnector1">
            <a:avLst/>
          </a:prstGeom>
          <a:ln>
            <a:headEnd type="oval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8116229" y="5180244"/>
            <a:ext cx="1226407" cy="1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endCxn id="136" idx="1"/>
          </p:cNvCxnSpPr>
          <p:nvPr/>
        </p:nvCxnSpPr>
        <p:spPr>
          <a:xfrm>
            <a:off x="8116229" y="2704632"/>
            <a:ext cx="1358487" cy="2777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endCxn id="125" idx="0"/>
          </p:cNvCxnSpPr>
          <p:nvPr/>
        </p:nvCxnSpPr>
        <p:spPr>
          <a:xfrm>
            <a:off x="3899645" y="3028779"/>
            <a:ext cx="1" cy="684287"/>
          </a:xfrm>
          <a:prstGeom prst="straightConnector1">
            <a:avLst/>
          </a:prstGeom>
          <a:ln>
            <a:headEnd type="oval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H="1">
            <a:off x="1918073" y="3019600"/>
            <a:ext cx="7603" cy="599500"/>
          </a:xfrm>
          <a:prstGeom prst="straightConnector1">
            <a:avLst/>
          </a:prstGeom>
          <a:ln>
            <a:headEnd type="oval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>
            <a:off x="1918073" y="4266811"/>
            <a:ext cx="0" cy="584072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 flipH="1" flipV="1">
            <a:off x="2508809" y="3940873"/>
            <a:ext cx="461842" cy="3471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10064420" y="3016981"/>
            <a:ext cx="1" cy="1846602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>
            <a:off x="10064420" y="1815091"/>
            <a:ext cx="0" cy="584072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flipH="1">
            <a:off x="10064418" y="5504216"/>
            <a:ext cx="14070" cy="442945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4" name="Cloud 63"/>
          <p:cNvSpPr/>
          <p:nvPr/>
        </p:nvSpPr>
        <p:spPr>
          <a:xfrm>
            <a:off x="8259530" y="1254648"/>
            <a:ext cx="3609779" cy="78285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500" dirty="0" smtClean="0"/>
              <a:t>New Source Sentences</a:t>
            </a:r>
            <a:endParaRPr lang="fa-IR" sz="1500" dirty="0"/>
          </a:p>
        </p:txBody>
      </p:sp>
      <p:pic>
        <p:nvPicPr>
          <p:cNvPr id="180" name="Picture 17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27" y="158701"/>
            <a:ext cx="533400" cy="542925"/>
          </a:xfrm>
          <a:prstGeom prst="rect">
            <a:avLst/>
          </a:prstGeom>
        </p:spPr>
      </p:pic>
      <p:sp>
        <p:nvSpPr>
          <p:cNvPr id="181" name="TextBox 180"/>
          <p:cNvSpPr txBox="1"/>
          <p:nvPr/>
        </p:nvSpPr>
        <p:spPr>
          <a:xfrm>
            <a:off x="10383889" y="701626"/>
            <a:ext cx="768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" dirty="0" err="1" smtClean="0"/>
              <a:t>Amirkabir</a:t>
            </a:r>
            <a:r>
              <a:rPr lang="en-US" sz="800" dirty="0" smtClean="0"/>
              <a:t> </a:t>
            </a:r>
            <a:r>
              <a:rPr lang="en-US" sz="800" dirty="0"/>
              <a:t>University of </a:t>
            </a:r>
            <a:r>
              <a:rPr lang="en-US" sz="800" dirty="0" smtClean="0"/>
              <a:t>Technology</a:t>
            </a:r>
          </a:p>
        </p:txBody>
      </p:sp>
      <p:sp>
        <p:nvSpPr>
          <p:cNvPr id="184" name="Cloud 183"/>
          <p:cNvSpPr/>
          <p:nvPr/>
        </p:nvSpPr>
        <p:spPr>
          <a:xfrm>
            <a:off x="8259529" y="5947161"/>
            <a:ext cx="3609779" cy="78285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500" dirty="0" smtClean="0"/>
              <a:t>Target Sentences</a:t>
            </a:r>
            <a:endParaRPr lang="fa-IR" sz="15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753686" y="1815091"/>
            <a:ext cx="0" cy="4501303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01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055" grpId="0" animBg="1"/>
      <p:bldP spid="128" grpId="0" animBg="1"/>
      <p:bldP spid="130" grpId="0" animBg="1"/>
      <p:bldP spid="131" grpId="0" animBg="1"/>
      <p:bldP spid="134" grpId="0" animBg="1"/>
      <p:bldP spid="135" grpId="0" animBg="1"/>
      <p:bldP spid="136" grpId="0" animBg="1"/>
      <p:bldP spid="137" grpId="0" animBg="1"/>
      <p:bldP spid="64" grpId="0" animBg="1"/>
      <p:bldP spid="1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3.1 Training base-level SMTs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811" y="1429022"/>
            <a:ext cx="9695316" cy="1328911"/>
          </a:xfrm>
        </p:spPr>
        <p:txBody>
          <a:bodyPr/>
          <a:lstStyle/>
          <a:p>
            <a:pPr algn="just" rtl="0"/>
            <a:r>
              <a:rPr lang="en-US" dirty="0" smtClean="0"/>
              <a:t>we </a:t>
            </a:r>
            <a:r>
              <a:rPr lang="en-US" dirty="0"/>
              <a:t>train 5 phrase-based SMT systems on the training part and obtain the result of these systems on the corresponding test sets. We need these results for the next step. </a:t>
            </a:r>
          </a:p>
          <a:p>
            <a:pPr algn="l" rtl="0"/>
            <a:endParaRPr lang="fa-IR" dirty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46110" y="2566064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3.2 Training meta-level SMTs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/>
              <p:cNvSpPr txBox="1">
                <a:spLocks/>
              </p:cNvSpPr>
              <p:nvPr/>
            </p:nvSpPr>
            <p:spPr>
              <a:xfrm>
                <a:off x="1085811" y="3734236"/>
                <a:ext cx="9695317" cy="27536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20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r" defTabSz="457200" rtl="1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algn="l" rtl="0"/>
                <a:r>
                  <a:rPr lang="en-US" dirty="0" smtClean="0"/>
                  <a:t>We gathered the n-best outputs of base-level SMTs on the corresponding </a:t>
                </a:r>
                <a:r>
                  <a:rPr lang="en-US" dirty="0"/>
                  <a:t>test sets </a:t>
                </a:r>
                <a:r>
                  <a:rPr lang="en-US" dirty="0" smtClean="0"/>
                  <a:t>to :</a:t>
                </a:r>
              </a:p>
              <a:p>
                <a:pPr lvl="1" algn="just" rtl="0"/>
                <a:r>
                  <a:rPr lang="en-US" dirty="0" smtClean="0"/>
                  <a:t>build </a:t>
                </a:r>
                <a:r>
                  <a:rPr lang="en-US" dirty="0"/>
                  <a:t>a meta-level corpus using these outputs along with correct human translations </a:t>
                </a:r>
                <a:endParaRPr lang="en-US" dirty="0" smtClean="0"/>
              </a:p>
              <a:p>
                <a:pPr lvl="1" algn="just" rtl="0"/>
                <a:r>
                  <a:rPr lang="en-US" dirty="0" smtClean="0"/>
                  <a:t>Then, train a meta-SMT on this new corpus.</a:t>
                </a:r>
              </a:p>
              <a:p>
                <a:pPr lvl="1" algn="just" rtl="0"/>
                <a:r>
                  <a:rPr lang="en-US" dirty="0"/>
                  <a:t>We train our meta-SMT </a:t>
                </a:r>
                <a:r>
                  <a:rPr lang="en-US" dirty="0" smtClean="0"/>
                  <a:t>on </a:t>
                </a:r>
                <a:r>
                  <a:rPr lang="en-US" dirty="0"/>
                  <a:t>10 meta-level corpus which is progressively created from n-best outputs of base-level </a:t>
                </a:r>
                <a:r>
                  <a:rPr lang="en-US" dirty="0" smtClean="0"/>
                  <a:t>systems,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 algn="just" rtl="0"/>
                <a:r>
                  <a:rPr lang="en-US" dirty="0"/>
                  <a:t>we call these systems as meta-SMT (1-best) and meta-SMT (2-best) and so on. </a:t>
                </a:r>
              </a:p>
              <a:p>
                <a:pPr lvl="1" algn="just" rtl="0"/>
                <a:endParaRPr lang="en-US" dirty="0" smtClean="0"/>
              </a:p>
              <a:p>
                <a:pPr lvl="1" algn="just" rtl="0"/>
                <a:endParaRPr lang="fa-IR" dirty="0"/>
              </a:p>
            </p:txBody>
          </p:sp>
        </mc:Choice>
        <mc:Fallback xmlns="">
          <p:sp>
            <p:nvSpPr>
              <p:cNvPr id="4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11" y="3734236"/>
                <a:ext cx="9695317" cy="2753650"/>
              </a:xfrm>
              <a:prstGeom prst="rect">
                <a:avLst/>
              </a:prstGeom>
              <a:blipFill rotWithShape="0">
                <a:blip r:embed="rId2"/>
                <a:stretch>
                  <a:fillRect l="-251" t="-2439" r="-50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27" y="158701"/>
            <a:ext cx="533400" cy="54292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383889" y="701626"/>
            <a:ext cx="768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" dirty="0" err="1" smtClean="0"/>
              <a:t>Amirkabir</a:t>
            </a:r>
            <a:r>
              <a:rPr lang="en-US" sz="800" dirty="0" smtClean="0"/>
              <a:t> </a:t>
            </a:r>
            <a:r>
              <a:rPr lang="en-US" sz="800" dirty="0"/>
              <a:t>University of </a:t>
            </a:r>
            <a:r>
              <a:rPr lang="en-US" sz="800" dirty="0" smtClean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12670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 Blu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2227</TotalTime>
  <Words>1946</Words>
  <Application>Microsoft Office PowerPoint</Application>
  <PresentationFormat>Custom</PresentationFormat>
  <Paragraphs>226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Ion</vt:lpstr>
      <vt:lpstr>Chart</vt:lpstr>
      <vt:lpstr>PowerPoint Presentation</vt:lpstr>
      <vt:lpstr>PowerPoint Presentation</vt:lpstr>
      <vt:lpstr>1. Introduction</vt:lpstr>
      <vt:lpstr>2. Background</vt:lpstr>
      <vt:lpstr>2.1 Stacking for Classification</vt:lpstr>
      <vt:lpstr>2.1 Stacking for Classification</vt:lpstr>
      <vt:lpstr>2.1 Stacking for Classification</vt:lpstr>
      <vt:lpstr>3. Adapting Stacking to SMT</vt:lpstr>
      <vt:lpstr>3.1 Training base-level SMTs</vt:lpstr>
      <vt:lpstr>3.3 Tuning meta-level SMTs</vt:lpstr>
      <vt:lpstr>4. Experiments </vt:lpstr>
      <vt:lpstr>4. Experiments </vt:lpstr>
      <vt:lpstr>4. Experiments </vt:lpstr>
      <vt:lpstr>4. Experiments </vt:lpstr>
      <vt:lpstr>4. Experiments </vt:lpstr>
      <vt:lpstr>4. Experiments </vt:lpstr>
      <vt:lpstr>4. Experiments </vt:lpstr>
      <vt:lpstr>4. Experiments </vt:lpstr>
      <vt:lpstr>5. Related Work</vt:lpstr>
      <vt:lpstr>5. Conclusion and future work</vt:lpstr>
      <vt:lpstr>5. Conclusion and future work</vt:lpstr>
      <vt:lpstr>6. References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Kourosh</cp:lastModifiedBy>
  <cp:revision>286</cp:revision>
  <dcterms:created xsi:type="dcterms:W3CDTF">2012-12-29T12:39:43Z</dcterms:created>
  <dcterms:modified xsi:type="dcterms:W3CDTF">2013-10-17T01:48:54Z</dcterms:modified>
</cp:coreProperties>
</file>